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webextensions/webextension1.xml" ContentType="application/vnd.ms-office.webextension+xml"/>
  <Override PartName="/ppt/notesSlides/notesSlide11.xml" ContentType="application/vnd.openxmlformats-officedocument.presentationml.notesSlide+xml"/>
  <Override PartName="/ppt/webextensions/webextension2.xml" ContentType="application/vnd.ms-office.webextension+xml"/>
  <Override PartName="/ppt/webextensions/webextension3.xml" ContentType="application/vnd.ms-office.webextension+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Calibri" panose="020F0502020204030204" pitchFamily="34" charset="0"/>
      <p:regular r:id="rId20"/>
      <p:bold r:id="rId21"/>
      <p:italic r:id="rId22"/>
      <p:boldItalic r:id="rId23"/>
    </p:embeddedFont>
    <p:embeddedFont>
      <p:font typeface="Canva Sans" panose="020B0604020202020204" charset="0"/>
      <p:regular r:id="rId24"/>
    </p:embeddedFont>
    <p:embeddedFont>
      <p:font typeface="Glacial Indifference" panose="020B0604020202020204" charset="0"/>
      <p:regular r:id="rId25"/>
    </p:embeddedFont>
    <p:embeddedFont>
      <p:font typeface="Gotham Bold" panose="020B0604020202020204" charset="0"/>
      <p:regular r:id="rId26"/>
    </p:embeddedFont>
    <p:embeddedFont>
      <p:font typeface="Homemade Apple" panose="020B0604020202020204" charset="0"/>
      <p:regular r:id="rId27"/>
    </p:embeddedFont>
    <p:embeddedFont>
      <p:font typeface="Kollektif" panose="020B0604020202020204" charset="0"/>
      <p:regular r:id="rId28"/>
    </p:embeddedFont>
    <p:embeddedFont>
      <p:font typeface="Kollektif Bold" panose="020B060402020202020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5" autoAdjust="0"/>
    <p:restoredTop sz="94622" autoAdjust="0"/>
  </p:normalViewPr>
  <p:slideViewPr>
    <p:cSldViewPr>
      <p:cViewPr varScale="1">
        <p:scale>
          <a:sx n="80" d="100"/>
          <a:sy n="80" d="100"/>
        </p:scale>
        <p:origin x="270"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svg>
</file>

<file path=ppt/media/image23.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18.05.2023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 </a:t>
            </a:r>
          </a:p>
          <a:p>
            <a:endParaRPr lang="en-US"/>
          </a:p>
          <a:p>
            <a:endParaRPr lang="en-US"/>
          </a:p>
          <a:p>
            <a:r>
              <a:rPr lang="en-US"/>
              <a:t>2. </a:t>
            </a:r>
          </a:p>
          <a:p>
            <a:endParaRPr lang="en-US"/>
          </a:p>
          <a:p>
            <a:endParaRPr lang="en-US"/>
          </a:p>
          <a:p>
            <a:r>
              <a:rPr lang="en-US"/>
              <a:t>3.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As of May 2023, here are the number of categories and the approximate number of books on each of the current New York Times Best Seller lists:</a:t>
            </a:r>
          </a:p>
          <a:p>
            <a:endParaRPr lang="en-US"/>
          </a:p>
          <a:p>
            <a:r>
              <a:rPr lang="en-US"/>
              <a:t>*Combined Print &amp; E-Book *Fiction: 15 books</a:t>
            </a:r>
          </a:p>
          <a:p>
            <a:r>
              <a:rPr lang="en-US"/>
              <a:t>*Combined Print &amp; E-Book Nonfiction: 15 books</a:t>
            </a:r>
          </a:p>
          <a:p>
            <a:r>
              <a:rPr lang="en-US"/>
              <a:t>*Hardcover Fiction: 15 books</a:t>
            </a:r>
          </a:p>
          <a:p>
            <a:r>
              <a:rPr lang="en-US"/>
              <a:t>*Hardcover Nonfiction: 15 books</a:t>
            </a:r>
          </a:p>
          <a:p>
            <a:r>
              <a:rPr lang="en-US"/>
              <a:t>*Trade Fiction Paperback: 15 books</a:t>
            </a:r>
          </a:p>
          <a:p>
            <a:r>
              <a:rPr lang="en-US"/>
              <a:t>*Mass Market Paperback: 20 books</a:t>
            </a:r>
          </a:p>
          <a:p>
            <a:r>
              <a:rPr lang="en-US"/>
              <a:t>*Paperback Nonfiction: 15 books</a:t>
            </a:r>
          </a:p>
          <a:p>
            <a:r>
              <a:rPr lang="en-US"/>
              <a:t>*Advice, How-To &amp; *Miscellaneous: 10 books</a:t>
            </a:r>
          </a:p>
          <a:p>
            <a:r>
              <a:rPr lang="en-US"/>
              <a:t>* Children's Middle Grade</a:t>
            </a:r>
          </a:p>
          <a:p>
            <a:r>
              <a:rPr lang="en-US"/>
              <a:t> * Hardcover: 5 books</a:t>
            </a:r>
          </a:p>
          <a:p>
            <a:r>
              <a:rPr lang="en-US"/>
              <a:t>* Children's Picture Books: 15 books</a:t>
            </a:r>
          </a:p>
          <a:p>
            <a:r>
              <a:rPr lang="en-US"/>
              <a:t>* Children's Series: 5 books</a:t>
            </a:r>
          </a:p>
          <a:p>
            <a:r>
              <a:rPr lang="en-US"/>
              <a:t>Young Adult Hardcover: 10 books</a:t>
            </a:r>
          </a:p>
          <a:p>
            <a:endParaRPr lang="en-US"/>
          </a:p>
          <a:p>
            <a:r>
              <a:rPr lang="en-US"/>
              <a:t>It's worth noting that the number of books on each list can fluctuate, especially during the holiday season when many new books are released. Additionally, the New York Times occasionally introduces or discontinues certain categories on their bestseller lists.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Gross Box office by Author</a:t>
            </a:r>
          </a:p>
          <a:p>
            <a:endParaRPr lang="en-US"/>
          </a:p>
          <a:p>
            <a:r>
              <a:rPr lang="en-US"/>
              <a:t>Gross Box office by Movie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book comparison of book datasets</a:t>
            </a:r>
          </a:p>
          <a:p>
            <a:endParaRPr lang="en-US"/>
          </a:p>
          <a:p>
            <a:endParaRPr lang="en-US"/>
          </a:p>
          <a:p>
            <a:r>
              <a:rPr lang="en-US"/>
              <a:t> OR  </a:t>
            </a:r>
          </a:p>
          <a:p>
            <a:r>
              <a:rPr lang="en-US"/>
              <a:t> </a:t>
            </a:r>
          </a:p>
          <a:p>
            <a:endParaRPr lang="en-US"/>
          </a:p>
          <a:p>
            <a:r>
              <a:rPr lang="en-US"/>
              <a:t>all books and movies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 Is limited to only Open Source, what's searchable. </a:t>
            </a:r>
          </a:p>
          <a:p>
            <a:endParaRPr lang="en-US"/>
          </a:p>
          <a:p>
            <a:r>
              <a:rPr lang="en-US"/>
              <a:t>1a. ex: The NY Times list didn't exist until 1931, resulting many favorites such as "A Christmas Carol" by Charles Dickens published in 1843, not getting the opportunity to appear on The NYBest Seller list during its initial publication.</a:t>
            </a:r>
          </a:p>
          <a:p>
            <a:r>
              <a:rPr lang="en-US"/>
              <a:t>~Another ex ALL Jane Austin books</a:t>
            </a:r>
          </a:p>
          <a:p>
            <a:r>
              <a:rPr lang="en-US"/>
              <a:t>~what are we saying here? </a:t>
            </a:r>
          </a:p>
          <a:p>
            <a:r>
              <a:rPr lang="en-US"/>
              <a:t>It's a movie from a book but not a best seller b/c most pop. books are not on the "list" due to capture time frame.</a:t>
            </a:r>
          </a:p>
          <a:p>
            <a:endParaRPr lang="en-US"/>
          </a:p>
          <a:p>
            <a:r>
              <a:rPr lang="en-US"/>
              <a:t>2. Some of the data Subjective to the proprietor: EX:</a:t>
            </a:r>
          </a:p>
          <a:p>
            <a:r>
              <a:rPr lang="en-US"/>
              <a:t>NY Times &amp; Goodreads is subjective to the reviewers. </a:t>
            </a:r>
          </a:p>
          <a:p>
            <a:r>
              <a:rPr lang="en-US"/>
              <a:t>ex: Info can be or IS limited to origin (Ex. Country, Language)</a:t>
            </a:r>
          </a:p>
          <a:p>
            <a:r>
              <a:rPr lang="en-US"/>
              <a:t>~"They" capture what they want to capture.</a:t>
            </a:r>
          </a:p>
          <a:p>
            <a:endParaRPr lang="en-US"/>
          </a:p>
          <a:p>
            <a:r>
              <a:rPr lang="en-US"/>
              <a:t>3.  DUP Data: For ex, NY Times has over 155 books at any given time, duplicating the results. </a:t>
            </a:r>
          </a:p>
          <a:p>
            <a:r>
              <a:rPr lang="en-US"/>
              <a:t>Why?</a:t>
            </a:r>
          </a:p>
          <a:p>
            <a:r>
              <a:rPr lang="en-US"/>
              <a:t>ex: Hardback vs. paperback,  can hv multiple published dates, multiple adaptations for both movie/book, </a:t>
            </a:r>
          </a:p>
          <a:p>
            <a:r>
              <a:rPr lang="en-US"/>
              <a:t>Lots of opportunities to hv duplicate data.</a:t>
            </a:r>
          </a:p>
          <a:p>
            <a:r>
              <a:rPr lang="en-US"/>
              <a:t>Ex Mansfield Park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Who would benefit from this information.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Who would benefit from this information.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3</a:t>
            </a:fld>
            <a:endParaRPr lang="cs-CZ"/>
          </a:p>
        </p:txBody>
      </p:sp>
    </p:spTree>
    <p:extLst>
      <p:ext uri="{BB962C8B-B14F-4D97-AF65-F5344CB8AC3E}">
        <p14:creationId xmlns:p14="http://schemas.microsoft.com/office/powerpoint/2010/main" val="834152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 determine what constitutes a bestselling book. </a:t>
            </a:r>
          </a:p>
          <a:p>
            <a:r>
              <a:rPr lang="en-US"/>
              <a:t> ex: webster dictionary </a:t>
            </a:r>
          </a:p>
          <a:p>
            <a:endParaRPr lang="en-US"/>
          </a:p>
          <a:p>
            <a:r>
              <a:rPr lang="en-US"/>
              <a:t> You have to sell at least 5,000 books in a week, or maybe 10,000. Beyond that, things get complicated depending on which list you’re looking to end up on, THIS INCLUDES PRE-SALES.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List includes multiple languages, not just English language books.</a:t>
            </a:r>
          </a:p>
          <a:p>
            <a:endParaRPr lang="en-US" dirty="0"/>
          </a:p>
          <a:p>
            <a:r>
              <a:rPr lang="en-US" dirty="0"/>
              <a:t>English language books = 10,320</a:t>
            </a:r>
          </a:p>
          <a:p>
            <a:endParaRPr lang="en-US" dirty="0"/>
          </a:p>
          <a:p>
            <a:r>
              <a:rPr lang="en-US" dirty="0"/>
              <a:t>Data sourced from Kaggle.com</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As of May 2023, here are the number of categories and the approximate number of books on each of the current New York Times Best Seller lists:</a:t>
            </a:r>
          </a:p>
          <a:p>
            <a:endParaRPr lang="en-US"/>
          </a:p>
          <a:p>
            <a:r>
              <a:rPr lang="en-US"/>
              <a:t>*Combined Print &amp; E-Book *Fiction: 15 books</a:t>
            </a:r>
          </a:p>
          <a:p>
            <a:r>
              <a:rPr lang="en-US"/>
              <a:t>*Combined Print &amp; E-Book Nonfiction: 15 books</a:t>
            </a:r>
          </a:p>
          <a:p>
            <a:r>
              <a:rPr lang="en-US"/>
              <a:t>*Hardcover Fiction: 15 books</a:t>
            </a:r>
          </a:p>
          <a:p>
            <a:r>
              <a:rPr lang="en-US"/>
              <a:t>*Hardcover Nonfiction: 15 books</a:t>
            </a:r>
          </a:p>
          <a:p>
            <a:r>
              <a:rPr lang="en-US"/>
              <a:t>*Trade Fiction Paperback: 15 books</a:t>
            </a:r>
          </a:p>
          <a:p>
            <a:r>
              <a:rPr lang="en-US"/>
              <a:t>*Mass Market Paperback: 20 books</a:t>
            </a:r>
          </a:p>
          <a:p>
            <a:r>
              <a:rPr lang="en-US"/>
              <a:t>*Paperback Nonfiction: 15 books</a:t>
            </a:r>
          </a:p>
          <a:p>
            <a:r>
              <a:rPr lang="en-US"/>
              <a:t>*Advice, How-To &amp; *Miscellaneous: 10 books</a:t>
            </a:r>
          </a:p>
          <a:p>
            <a:r>
              <a:rPr lang="en-US"/>
              <a:t>* Children's Middle Grade</a:t>
            </a:r>
          </a:p>
          <a:p>
            <a:r>
              <a:rPr lang="en-US"/>
              <a:t> * Hardcover: 5 books</a:t>
            </a:r>
          </a:p>
          <a:p>
            <a:r>
              <a:rPr lang="en-US"/>
              <a:t>* Children's Picture Books: 15 books</a:t>
            </a:r>
          </a:p>
          <a:p>
            <a:r>
              <a:rPr lang="en-US"/>
              <a:t>* Children's Series: 5 books</a:t>
            </a:r>
          </a:p>
          <a:p>
            <a:r>
              <a:rPr lang="en-US"/>
              <a:t>Young Adult Hardcover: 10 books</a:t>
            </a:r>
          </a:p>
          <a:p>
            <a:endParaRPr lang="en-US"/>
          </a:p>
          <a:p>
            <a:r>
              <a:rPr lang="en-US"/>
              <a:t>It's worth noting that the number of books on each list can fluctuate, especially during the holiday season when many new books are released. Additionally, the New York Times occasionally introduces or discontinues certain categories on their bestseller lists.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Additional data harvested: books- Reader's Digest.</a:t>
            </a:r>
          </a:p>
          <a:p>
            <a:endParaRPr lang="en-US"/>
          </a:p>
          <a:p>
            <a:r>
              <a:rPr lang="en-US"/>
              <a:t>Reader's Digest chose books that are best sellers, highly acclaimed, or otherwise influential to modern literature and pop culture. And the movies? Well, some stand on their own as fine works of art. Others were easily forgotten, though the books that inspired them endure in readers’ minds forever.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Girl with Dragon Tattoo listed twice because of country of origin. 2009 version released in Sweden, NY Times list does not exist in Sweden.</a:t>
            </a:r>
          </a:p>
          <a:p>
            <a:endParaRPr lang="en-US"/>
          </a:p>
          <a:p>
            <a:r>
              <a:rPr lang="en-US"/>
              <a:t>Cleaning.. etc</a:t>
            </a:r>
          </a:p>
          <a:p>
            <a:endParaRPr lang="en-US"/>
          </a:p>
          <a:p>
            <a:r>
              <a:rPr lang="en-US"/>
              <a:t>Before Cleanup, TOT rows of data was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NY bestseller list from May 5, shows a total of 231 books. They are duplicated due to category, as they can fall into multiples. </a:t>
            </a:r>
          </a:p>
          <a:p>
            <a:endParaRPr lang="en-US"/>
          </a:p>
          <a:p>
            <a:r>
              <a:rPr lang="en-US"/>
              <a:t>After cleaning data only 168 was left.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capped at 163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microsoft.com/office/2011/relationships/webextension" Target="../webextensions/webextension2.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0.png"/><Relationship Id="rId5" Type="http://schemas.microsoft.com/office/2011/relationships/webextension" Target="../webextensions/webextension3.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2.png"/><Relationship Id="rId4" Type="http://schemas.openxmlformats.org/officeDocument/2006/relationships/image" Target="../media/image22.sv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hyperlink" Target="https://www.merriam-webster.com/dictionary/bestseller?pronunciation&amp;lang=en_us&amp;dir=b&amp;file=bests01w" TargetMode="External"/><Relationship Id="rId4" Type="http://schemas.openxmlformats.org/officeDocument/2006/relationships/hyperlink" Target="https://www.merriam-webster.com/dictionary/noun"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sv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7F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9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7837695" y="2437152"/>
            <a:ext cx="21973415" cy="16220375"/>
          </a:xfrm>
          <a:prstGeom prst="rect">
            <a:avLst/>
          </a:prstGeom>
        </p:spPr>
      </p:pic>
      <p:sp>
        <p:nvSpPr>
          <p:cNvPr id="3" name="TextBox 3"/>
          <p:cNvSpPr txBox="1"/>
          <p:nvPr/>
        </p:nvSpPr>
        <p:spPr>
          <a:xfrm>
            <a:off x="1236997" y="1385685"/>
            <a:ext cx="14880346" cy="4589839"/>
          </a:xfrm>
          <a:prstGeom prst="rect">
            <a:avLst/>
          </a:prstGeom>
        </p:spPr>
        <p:txBody>
          <a:bodyPr lIns="0" tIns="0" rIns="0" bIns="0" rtlCol="0" anchor="t">
            <a:spAutoFit/>
          </a:bodyPr>
          <a:lstStyle/>
          <a:p>
            <a:pPr algn="ctr">
              <a:lnSpc>
                <a:spcPts val="12001"/>
              </a:lnSpc>
            </a:pPr>
            <a:r>
              <a:rPr lang="en-US" sz="10001" dirty="0">
                <a:solidFill>
                  <a:srgbClr val="433831"/>
                </a:solidFill>
                <a:latin typeface="Homemade Apple"/>
              </a:rPr>
              <a:t>How many Best-selling books were made into Movies?</a:t>
            </a:r>
          </a:p>
        </p:txBody>
      </p:sp>
      <p:pic>
        <p:nvPicPr>
          <p:cNvPr id="4" name="Picture 4"/>
          <p:cNvPicPr>
            <a:picLocks noChangeAspect="1"/>
          </p:cNvPicPr>
          <p:nvPr/>
        </p:nvPicPr>
        <p:blipFill>
          <a:blip r:embed="rId4"/>
          <a:srcRect/>
          <a:stretch>
            <a:fillRect/>
          </a:stretch>
        </p:blipFill>
        <p:spPr>
          <a:xfrm>
            <a:off x="5277400" y="6159520"/>
            <a:ext cx="7601130" cy="3876576"/>
          </a:xfrm>
          <a:prstGeom prst="rect">
            <a:avLst/>
          </a:prstGeom>
        </p:spPr>
      </p:pic>
      <p:pic>
        <p:nvPicPr>
          <p:cNvPr id="5" name="Picture 5"/>
          <p:cNvPicPr>
            <a:picLocks noChangeAspect="1"/>
          </p:cNvPicPr>
          <p:nvPr/>
        </p:nvPicPr>
        <p:blipFill>
          <a:blip r:embed="rId2">
            <a:alphaModFix amt="49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583427" y="-7081488"/>
            <a:ext cx="21973415" cy="1622037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DC1A7"/>
        </a:solidFill>
        <a:effectLst/>
      </p:bgPr>
    </p:bg>
    <p:spTree>
      <p:nvGrpSpPr>
        <p:cNvPr id="1" name=""/>
        <p:cNvGrpSpPr/>
        <p:nvPr/>
      </p:nvGrpSpPr>
      <p:grpSpPr>
        <a:xfrm>
          <a:off x="0" y="0"/>
          <a:ext cx="0" cy="0"/>
          <a:chOff x="0" y="0"/>
          <a:chExt cx="0" cy="0"/>
        </a:xfrm>
      </p:grpSpPr>
      <p:grpSp>
        <p:nvGrpSpPr>
          <p:cNvPr id="2" name="Group 2"/>
          <p:cNvGrpSpPr/>
          <p:nvPr/>
        </p:nvGrpSpPr>
        <p:grpSpPr>
          <a:xfrm>
            <a:off x="7290788" y="5946032"/>
            <a:ext cx="3388048" cy="2428328"/>
            <a:chOff x="0" y="0"/>
            <a:chExt cx="3133810" cy="2246107"/>
          </a:xfrm>
        </p:grpSpPr>
        <p:sp>
          <p:nvSpPr>
            <p:cNvPr id="3" name="Freeform 3"/>
            <p:cNvSpPr/>
            <p:nvPr/>
          </p:nvSpPr>
          <p:spPr>
            <a:xfrm>
              <a:off x="0" y="0"/>
              <a:ext cx="3133810" cy="2246107"/>
            </a:xfrm>
            <a:custGeom>
              <a:avLst/>
              <a:gdLst/>
              <a:ahLst/>
              <a:cxnLst/>
              <a:rect l="l" t="t" r="r" b="b"/>
              <a:pathLst>
                <a:path w="3133810" h="2246107">
                  <a:moveTo>
                    <a:pt x="3009350" y="2246107"/>
                  </a:moveTo>
                  <a:lnTo>
                    <a:pt x="124460" y="2246107"/>
                  </a:lnTo>
                  <a:cubicBezTo>
                    <a:pt x="55880" y="2246107"/>
                    <a:pt x="0" y="2190227"/>
                    <a:pt x="0" y="2121647"/>
                  </a:cubicBezTo>
                  <a:lnTo>
                    <a:pt x="0" y="124460"/>
                  </a:lnTo>
                  <a:cubicBezTo>
                    <a:pt x="0" y="55880"/>
                    <a:pt x="55880" y="0"/>
                    <a:pt x="124460" y="0"/>
                  </a:cubicBezTo>
                  <a:lnTo>
                    <a:pt x="3009350" y="0"/>
                  </a:lnTo>
                  <a:cubicBezTo>
                    <a:pt x="3077930" y="0"/>
                    <a:pt x="3133810" y="55880"/>
                    <a:pt x="3133810" y="124460"/>
                  </a:cubicBezTo>
                  <a:lnTo>
                    <a:pt x="3133810" y="2121647"/>
                  </a:lnTo>
                  <a:cubicBezTo>
                    <a:pt x="3133810" y="2190227"/>
                    <a:pt x="3077930" y="2246107"/>
                    <a:pt x="3009350" y="2246107"/>
                  </a:cubicBezTo>
                  <a:close/>
                </a:path>
              </a:pathLst>
            </a:custGeom>
            <a:solidFill>
              <a:srgbClr val="5B4F47"/>
            </a:solidFill>
          </p:spPr>
        </p:sp>
      </p:grpSp>
      <p:sp>
        <p:nvSpPr>
          <p:cNvPr id="4" name="TextBox 4"/>
          <p:cNvSpPr txBox="1"/>
          <p:nvPr/>
        </p:nvSpPr>
        <p:spPr>
          <a:xfrm>
            <a:off x="3712371" y="733425"/>
            <a:ext cx="10863257" cy="4895766"/>
          </a:xfrm>
          <a:prstGeom prst="rect">
            <a:avLst/>
          </a:prstGeom>
        </p:spPr>
        <p:txBody>
          <a:bodyPr lIns="0" tIns="0" rIns="0" bIns="0" rtlCol="0" anchor="t">
            <a:spAutoFit/>
          </a:bodyPr>
          <a:lstStyle/>
          <a:p>
            <a:pPr algn="ctr">
              <a:lnSpc>
                <a:spcPts val="9600"/>
              </a:lnSpc>
            </a:pPr>
            <a:r>
              <a:rPr lang="en-US" sz="8000">
                <a:solidFill>
                  <a:srgbClr val="745E4D"/>
                </a:solidFill>
                <a:latin typeface="Homemade Apple"/>
              </a:rPr>
              <a:t>So...</a:t>
            </a:r>
          </a:p>
          <a:p>
            <a:pPr marL="0" lvl="0" indent="0" algn="ctr">
              <a:lnSpc>
                <a:spcPts val="9600"/>
              </a:lnSpc>
              <a:spcBef>
                <a:spcPct val="0"/>
              </a:spcBef>
            </a:pPr>
            <a:r>
              <a:rPr lang="en-US" sz="8000">
                <a:solidFill>
                  <a:srgbClr val="745E4D"/>
                </a:solidFill>
                <a:latin typeface="Homemade Apple"/>
              </a:rPr>
              <a:t>How many Best-selling books were made into Movies?</a:t>
            </a:r>
          </a:p>
        </p:txBody>
      </p:sp>
      <p:sp>
        <p:nvSpPr>
          <p:cNvPr id="5" name="TextBox 5"/>
          <p:cNvSpPr txBox="1"/>
          <p:nvPr/>
        </p:nvSpPr>
        <p:spPr>
          <a:xfrm>
            <a:off x="7318652" y="6459633"/>
            <a:ext cx="3332321" cy="1315479"/>
          </a:xfrm>
          <a:prstGeom prst="rect">
            <a:avLst/>
          </a:prstGeom>
        </p:spPr>
        <p:txBody>
          <a:bodyPr lIns="0" tIns="0" rIns="0" bIns="0" rtlCol="0" anchor="t">
            <a:spAutoFit/>
          </a:bodyPr>
          <a:lstStyle/>
          <a:p>
            <a:pPr marL="0" lvl="0" indent="0" algn="ctr">
              <a:lnSpc>
                <a:spcPts val="10530"/>
              </a:lnSpc>
              <a:spcBef>
                <a:spcPct val="0"/>
              </a:spcBef>
            </a:pPr>
            <a:r>
              <a:rPr lang="en-US" sz="8100" spc="202">
                <a:solidFill>
                  <a:srgbClr val="FFFFFF"/>
                </a:solidFill>
                <a:latin typeface="Kollektif"/>
              </a:rPr>
              <a:t>163</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7F4"/>
        </a:solidFill>
        <a:effectLst/>
      </p:bgPr>
    </p:bg>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4" name="Add-in 3" title="VizSlides">
                <a:extLst>
                  <a:ext uri="{FF2B5EF4-FFF2-40B4-BE49-F238E27FC236}">
                    <a16:creationId xmlns:a16="http://schemas.microsoft.com/office/drawing/2014/main" id="{E2F30970-D423-78D5-2B25-309397C2CBD4}"/>
                  </a:ext>
                </a:extLst>
              </p:cNvPr>
              <p:cNvGraphicFramePr>
                <a:graphicFrameLocks noGrp="1"/>
              </p:cNvGraphicFramePr>
              <p:nvPr>
                <p:extLst>
                  <p:ext uri="{D42A27DB-BD31-4B8C-83A1-F6EECF244321}">
                    <p14:modId xmlns:p14="http://schemas.microsoft.com/office/powerpoint/2010/main" val="4230436443"/>
                  </p:ext>
                </p:extLst>
              </p:nvPr>
            </p:nvGraphicFramePr>
            <p:xfrm>
              <a:off x="533400" y="975485"/>
              <a:ext cx="17068800" cy="904481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4" name="Add-in 3" title="VizSlides">
                <a:extLst>
                  <a:ext uri="{FF2B5EF4-FFF2-40B4-BE49-F238E27FC236}">
                    <a16:creationId xmlns:a16="http://schemas.microsoft.com/office/drawing/2014/main" id="{E2F30970-D423-78D5-2B25-309397C2CBD4}"/>
                  </a:ext>
                </a:extLst>
              </p:cNvPr>
              <p:cNvPicPr>
                <a:picLocks noGrp="1" noRot="1" noChangeAspect="1" noMove="1" noResize="1" noEditPoints="1" noAdjustHandles="1" noChangeArrowheads="1" noChangeShapeType="1"/>
              </p:cNvPicPr>
              <p:nvPr/>
            </p:nvPicPr>
            <p:blipFill>
              <a:blip r:embed="rId4"/>
              <a:stretch>
                <a:fillRect/>
              </a:stretch>
            </p:blipFill>
            <p:spPr>
              <a:xfrm>
                <a:off x="533400" y="975485"/>
                <a:ext cx="17068800" cy="9044815"/>
              </a:xfrm>
              <a:prstGeom prst="rect">
                <a:avLst/>
              </a:prstGeom>
            </p:spPr>
          </p:pic>
        </mc:Fallback>
      </mc:AlternateContent>
      <p:sp>
        <p:nvSpPr>
          <p:cNvPr id="2" name="TextBox 2"/>
          <p:cNvSpPr txBox="1"/>
          <p:nvPr/>
        </p:nvSpPr>
        <p:spPr>
          <a:xfrm>
            <a:off x="-794688" y="31197"/>
            <a:ext cx="18053988" cy="1239013"/>
          </a:xfrm>
          <a:prstGeom prst="rect">
            <a:avLst/>
          </a:prstGeom>
        </p:spPr>
        <p:txBody>
          <a:bodyPr lIns="0" tIns="0" rIns="0" bIns="0" rtlCol="0" anchor="t">
            <a:spAutoFit/>
          </a:bodyPr>
          <a:lstStyle/>
          <a:p>
            <a:pPr algn="ctr">
              <a:lnSpc>
                <a:spcPts val="9932"/>
              </a:lnSpc>
            </a:pPr>
            <a:r>
              <a:rPr lang="en-US" sz="7094">
                <a:solidFill>
                  <a:srgbClr val="5B4F47"/>
                </a:solidFill>
                <a:latin typeface="Homemade Apple"/>
              </a:rPr>
              <a:t>Bestsellers made into movies</a:t>
            </a:r>
          </a:p>
        </p:txBody>
      </p:sp>
      <p:sp>
        <p:nvSpPr>
          <p:cNvPr id="3" name="TextBox 3"/>
          <p:cNvSpPr txBox="1"/>
          <p:nvPr/>
        </p:nvSpPr>
        <p:spPr>
          <a:xfrm>
            <a:off x="14051040" y="1691723"/>
            <a:ext cx="3551160" cy="522775"/>
          </a:xfrm>
          <a:prstGeom prst="rect">
            <a:avLst/>
          </a:prstGeom>
        </p:spPr>
        <p:txBody>
          <a:bodyPr lIns="0" tIns="0" rIns="0" bIns="0" rtlCol="0" anchor="t">
            <a:spAutoFit/>
          </a:bodyPr>
          <a:lstStyle/>
          <a:p>
            <a:pPr algn="ctr">
              <a:lnSpc>
                <a:spcPts val="4228"/>
              </a:lnSpc>
            </a:pPr>
            <a:r>
              <a:rPr lang="en-US" sz="3020" spc="181" dirty="0">
                <a:solidFill>
                  <a:srgbClr val="5B4F47"/>
                </a:solidFill>
                <a:latin typeface="Kollektif Bold"/>
              </a:rPr>
              <a:t>(as of 5/3/2023)</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DC1A7"/>
        </a:solidFill>
        <a:effectLst/>
      </p:bgPr>
    </p:bg>
    <p:spTree>
      <p:nvGrpSpPr>
        <p:cNvPr id="1" name=""/>
        <p:cNvGrpSpPr/>
        <p:nvPr/>
      </p:nvGrpSpPr>
      <p:grpSpPr>
        <a:xfrm>
          <a:off x="0" y="0"/>
          <a:ext cx="0" cy="0"/>
          <a:chOff x="0" y="0"/>
          <a:chExt cx="0" cy="0"/>
        </a:xfrm>
      </p:grpSpPr>
      <p:sp>
        <p:nvSpPr>
          <p:cNvPr id="2" name="TextBox 2"/>
          <p:cNvSpPr txBox="1"/>
          <p:nvPr/>
        </p:nvSpPr>
        <p:spPr>
          <a:xfrm>
            <a:off x="8461229" y="612529"/>
            <a:ext cx="9556755" cy="782265"/>
          </a:xfrm>
          <a:prstGeom prst="rect">
            <a:avLst/>
          </a:prstGeom>
        </p:spPr>
        <p:txBody>
          <a:bodyPr lIns="0" tIns="0" rIns="0" bIns="0" rtlCol="0" anchor="t">
            <a:spAutoFit/>
          </a:bodyPr>
          <a:lstStyle/>
          <a:p>
            <a:pPr algn="ctr">
              <a:lnSpc>
                <a:spcPts val="6097"/>
              </a:lnSpc>
            </a:pPr>
            <a:r>
              <a:rPr lang="en-US" sz="4355" dirty="0">
                <a:solidFill>
                  <a:srgbClr val="5B4F47"/>
                </a:solidFill>
                <a:latin typeface="Homemade Apple"/>
              </a:rPr>
              <a:t>Box Office Gross - Author</a:t>
            </a:r>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4" name="Add-in 3" title="VizSlides">
                <a:extLst>
                  <a:ext uri="{FF2B5EF4-FFF2-40B4-BE49-F238E27FC236}">
                    <a16:creationId xmlns:a16="http://schemas.microsoft.com/office/drawing/2014/main" id="{A0166B08-64ED-5142-A428-C861E2C03699}"/>
                  </a:ext>
                </a:extLst>
              </p:cNvPr>
              <p:cNvGraphicFramePr>
                <a:graphicFrameLocks noGrp="1"/>
              </p:cNvGraphicFramePr>
              <p:nvPr>
                <p:extLst>
                  <p:ext uri="{D42A27DB-BD31-4B8C-83A1-F6EECF244321}">
                    <p14:modId xmlns:p14="http://schemas.microsoft.com/office/powerpoint/2010/main" val="675222220"/>
                  </p:ext>
                </p:extLst>
              </p:nvPr>
            </p:nvGraphicFramePr>
            <p:xfrm>
              <a:off x="152401" y="407424"/>
              <a:ext cx="8610600" cy="7903139"/>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4" name="Add-in 3" title="VizSlides">
                <a:extLst>
                  <a:ext uri="{FF2B5EF4-FFF2-40B4-BE49-F238E27FC236}">
                    <a16:creationId xmlns:a16="http://schemas.microsoft.com/office/drawing/2014/main" id="{A0166B08-64ED-5142-A428-C861E2C03699}"/>
                  </a:ext>
                </a:extLst>
              </p:cNvPr>
              <p:cNvPicPr>
                <a:picLocks noGrp="1" noRot="1" noChangeAspect="1" noMove="1" noResize="1" noEditPoints="1" noAdjustHandles="1" noChangeArrowheads="1" noChangeShapeType="1"/>
              </p:cNvPicPr>
              <p:nvPr/>
            </p:nvPicPr>
            <p:blipFill>
              <a:blip r:embed="rId4"/>
              <a:stretch>
                <a:fillRect/>
              </a:stretch>
            </p:blipFill>
            <p:spPr>
              <a:xfrm>
                <a:off x="152401" y="407424"/>
                <a:ext cx="8610600" cy="7903139"/>
              </a:xfrm>
              <a:prstGeom prst="rect">
                <a:avLst/>
              </a:prstGeom>
            </p:spPr>
          </p:pic>
        </mc:Fallback>
      </mc:AlternateContent>
      <mc:AlternateContent xmlns:mc="http://schemas.openxmlformats.org/markup-compatibility/2006">
        <mc:Choice xmlns:we="http://schemas.microsoft.com/office/webextensions/webextension/2010/11" xmlns:pca="http://schemas.microsoft.com/office/powerpoint/2013/contentapp" Requires="we pca">
          <p:graphicFrame>
            <p:nvGraphicFramePr>
              <p:cNvPr id="7" name="Add-in 6" title="VizSlides">
                <a:extLst>
                  <a:ext uri="{FF2B5EF4-FFF2-40B4-BE49-F238E27FC236}">
                    <a16:creationId xmlns:a16="http://schemas.microsoft.com/office/drawing/2014/main" id="{95E82DEB-AF97-211B-47D8-7F014BFF366B}"/>
                  </a:ext>
                </a:extLst>
              </p:cNvPr>
              <p:cNvGraphicFramePr>
                <a:graphicFrameLocks noGrp="1"/>
              </p:cNvGraphicFramePr>
              <p:nvPr>
                <p:extLst>
                  <p:ext uri="{D42A27DB-BD31-4B8C-83A1-F6EECF244321}">
                    <p14:modId xmlns:p14="http://schemas.microsoft.com/office/powerpoint/2010/main" val="1003215397"/>
                  </p:ext>
                </p:extLst>
              </p:nvPr>
            </p:nvGraphicFramePr>
            <p:xfrm>
              <a:off x="9372600" y="2212831"/>
              <a:ext cx="10591800" cy="7461640"/>
            </p:xfrm>
            <a:graphic>
              <a:graphicData uri="http://schemas.microsoft.com/office/webextensions/webextension/2010/11">
                <we:webextensionref xmlns:we="http://schemas.microsoft.com/office/webextensions/webextension/2010/11" xmlns:r="http://schemas.openxmlformats.org/officeDocument/2006/relationships" r:id="rId5"/>
              </a:graphicData>
            </a:graphic>
          </p:graphicFrame>
        </mc:Choice>
        <mc:Fallback>
          <p:pic>
            <p:nvPicPr>
              <p:cNvPr id="7" name="Add-in 6" title="VizSlides">
                <a:extLst>
                  <a:ext uri="{FF2B5EF4-FFF2-40B4-BE49-F238E27FC236}">
                    <a16:creationId xmlns:a16="http://schemas.microsoft.com/office/drawing/2014/main" id="{95E82DEB-AF97-211B-47D8-7F014BFF366B}"/>
                  </a:ext>
                </a:extLst>
              </p:cNvPr>
              <p:cNvPicPr>
                <a:picLocks noGrp="1" noRot="1" noChangeAspect="1" noMove="1" noResize="1" noEditPoints="1" noAdjustHandles="1" noChangeArrowheads="1" noChangeShapeType="1"/>
              </p:cNvPicPr>
              <p:nvPr/>
            </p:nvPicPr>
            <p:blipFill>
              <a:blip r:embed="rId6"/>
              <a:stretch>
                <a:fillRect/>
              </a:stretch>
            </p:blipFill>
            <p:spPr>
              <a:xfrm>
                <a:off x="9372600" y="2212831"/>
                <a:ext cx="10591800" cy="7461640"/>
              </a:xfrm>
              <a:prstGeom prst="rect">
                <a:avLst/>
              </a:prstGeom>
            </p:spPr>
          </p:pic>
        </mc:Fallback>
      </mc:AlternateContent>
      <p:sp>
        <p:nvSpPr>
          <p:cNvPr id="8" name="TextBox 2">
            <a:extLst>
              <a:ext uri="{FF2B5EF4-FFF2-40B4-BE49-F238E27FC236}">
                <a16:creationId xmlns:a16="http://schemas.microsoft.com/office/drawing/2014/main" id="{39395A70-D980-201A-D69E-5D9E3D6F3A65}"/>
              </a:ext>
            </a:extLst>
          </p:cNvPr>
          <p:cNvSpPr txBox="1"/>
          <p:nvPr/>
        </p:nvSpPr>
        <p:spPr>
          <a:xfrm>
            <a:off x="-641354" y="8724900"/>
            <a:ext cx="9556755" cy="746616"/>
          </a:xfrm>
          <a:prstGeom prst="rect">
            <a:avLst/>
          </a:prstGeom>
        </p:spPr>
        <p:txBody>
          <a:bodyPr lIns="0" tIns="0" rIns="0" bIns="0" rtlCol="0" anchor="t">
            <a:spAutoFit/>
          </a:bodyPr>
          <a:lstStyle/>
          <a:p>
            <a:pPr algn="ctr">
              <a:lnSpc>
                <a:spcPts val="6097"/>
              </a:lnSpc>
            </a:pPr>
            <a:r>
              <a:rPr lang="en-US" sz="4355" dirty="0">
                <a:solidFill>
                  <a:srgbClr val="5B4F47"/>
                </a:solidFill>
                <a:latin typeface="Homemade Apple"/>
              </a:rPr>
              <a:t>Box Office Gross - Movie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7F4"/>
        </a:solidFill>
        <a:effectLst/>
      </p:bgPr>
    </p:bg>
    <p:spTree>
      <p:nvGrpSpPr>
        <p:cNvPr id="1" name=""/>
        <p:cNvGrpSpPr/>
        <p:nvPr/>
      </p:nvGrpSpPr>
      <p:grpSpPr>
        <a:xfrm>
          <a:off x="0" y="0"/>
          <a:ext cx="0" cy="0"/>
          <a:chOff x="0" y="0"/>
          <a:chExt cx="0" cy="0"/>
        </a:xfrm>
      </p:grpSpPr>
      <p:grpSp>
        <p:nvGrpSpPr>
          <p:cNvPr id="2" name="Group 2"/>
          <p:cNvGrpSpPr/>
          <p:nvPr/>
        </p:nvGrpSpPr>
        <p:grpSpPr>
          <a:xfrm>
            <a:off x="7585271" y="1257273"/>
            <a:ext cx="8753426" cy="8753426"/>
            <a:chOff x="0" y="0"/>
            <a:chExt cx="6350000" cy="6350000"/>
          </a:xfrm>
        </p:grpSpPr>
        <p:sp>
          <p:nvSpPr>
            <p:cNvPr id="3" name="Freeform 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FBDAE">
                <a:alpha val="80000"/>
              </a:srgbClr>
            </a:solidFill>
          </p:spPr>
        </p:sp>
      </p:grpSp>
      <p:grpSp>
        <p:nvGrpSpPr>
          <p:cNvPr id="4" name="Group 4"/>
          <p:cNvGrpSpPr/>
          <p:nvPr/>
        </p:nvGrpSpPr>
        <p:grpSpPr>
          <a:xfrm>
            <a:off x="1345513" y="1257273"/>
            <a:ext cx="9343502" cy="8753426"/>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DDC1A7">
                <a:alpha val="49804"/>
              </a:srgbClr>
            </a:solidFill>
          </p:spPr>
        </p:sp>
      </p:grpSp>
      <p:sp>
        <p:nvSpPr>
          <p:cNvPr id="6" name="TextBox 6"/>
          <p:cNvSpPr txBox="1"/>
          <p:nvPr/>
        </p:nvSpPr>
        <p:spPr>
          <a:xfrm>
            <a:off x="3330236" y="367663"/>
            <a:ext cx="9385908" cy="1489827"/>
          </a:xfrm>
          <a:prstGeom prst="rect">
            <a:avLst/>
          </a:prstGeom>
        </p:spPr>
        <p:txBody>
          <a:bodyPr lIns="0" tIns="0" rIns="0" bIns="0" rtlCol="0" anchor="t">
            <a:spAutoFit/>
          </a:bodyPr>
          <a:lstStyle/>
          <a:p>
            <a:pPr algn="ctr">
              <a:lnSpc>
                <a:spcPts val="3964"/>
              </a:lnSpc>
            </a:pPr>
            <a:r>
              <a:rPr lang="en-US" sz="2831" spc="70">
                <a:solidFill>
                  <a:srgbClr val="433831"/>
                </a:solidFill>
                <a:latin typeface="Homemade Apple"/>
              </a:rPr>
              <a:t>Movies that are still curerntly on the Best Selling list</a:t>
            </a:r>
          </a:p>
          <a:p>
            <a:pPr algn="ctr">
              <a:lnSpc>
                <a:spcPts val="3964"/>
              </a:lnSpc>
            </a:pPr>
            <a:endParaRPr lang="en-US" sz="2831" spc="70">
              <a:solidFill>
                <a:srgbClr val="433831"/>
              </a:solidFill>
              <a:latin typeface="Homemade Apple"/>
            </a:endParaRPr>
          </a:p>
        </p:txBody>
      </p:sp>
      <p:sp>
        <p:nvSpPr>
          <p:cNvPr id="7" name="TextBox 7"/>
          <p:cNvSpPr txBox="1"/>
          <p:nvPr/>
        </p:nvSpPr>
        <p:spPr>
          <a:xfrm>
            <a:off x="4032066" y="2064063"/>
            <a:ext cx="4048125" cy="485975"/>
          </a:xfrm>
          <a:prstGeom prst="rect">
            <a:avLst/>
          </a:prstGeom>
        </p:spPr>
        <p:txBody>
          <a:bodyPr lIns="0" tIns="0" rIns="0" bIns="0" rtlCol="0" anchor="t">
            <a:spAutoFit/>
          </a:bodyPr>
          <a:lstStyle/>
          <a:p>
            <a:pPr algn="ctr">
              <a:lnSpc>
                <a:spcPts val="3879"/>
              </a:lnSpc>
              <a:spcBef>
                <a:spcPct val="0"/>
              </a:spcBef>
            </a:pPr>
            <a:r>
              <a:rPr lang="en-US" sz="2984">
                <a:solidFill>
                  <a:srgbClr val="5B4F47"/>
                </a:solidFill>
                <a:latin typeface="Kollektif"/>
              </a:rPr>
              <a:t>NY Times Bestselling List</a:t>
            </a:r>
          </a:p>
        </p:txBody>
      </p:sp>
      <p:sp>
        <p:nvSpPr>
          <p:cNvPr id="8" name="TextBox 8"/>
          <p:cNvSpPr txBox="1"/>
          <p:nvPr/>
        </p:nvSpPr>
        <p:spPr>
          <a:xfrm>
            <a:off x="9877840" y="2083552"/>
            <a:ext cx="4273246" cy="489981"/>
          </a:xfrm>
          <a:prstGeom prst="rect">
            <a:avLst/>
          </a:prstGeom>
        </p:spPr>
        <p:txBody>
          <a:bodyPr lIns="0" tIns="0" rIns="0" bIns="0" rtlCol="0" anchor="t">
            <a:spAutoFit/>
          </a:bodyPr>
          <a:lstStyle/>
          <a:p>
            <a:pPr>
              <a:lnSpc>
                <a:spcPts val="3968"/>
              </a:lnSpc>
            </a:pPr>
            <a:r>
              <a:rPr lang="en-US" sz="2834" spc="170">
                <a:solidFill>
                  <a:srgbClr val="5B4F47"/>
                </a:solidFill>
                <a:latin typeface="Kollektif"/>
              </a:rPr>
              <a:t>Books made into movies</a:t>
            </a:r>
          </a:p>
        </p:txBody>
      </p:sp>
      <p:pic>
        <p:nvPicPr>
          <p:cNvPr id="9" name="Picture 9"/>
          <p:cNvPicPr>
            <a:picLocks noChangeAspect="1"/>
          </p:cNvPicPr>
          <p:nvPr/>
        </p:nvPicPr>
        <p:blipFill>
          <a:blip r:embed="rId3">
            <a:alphaModFix amt="3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17621" y="-1068590"/>
            <a:ext cx="1963134" cy="2926080"/>
          </a:xfrm>
          <a:prstGeom prst="rect">
            <a:avLst/>
          </a:prstGeom>
        </p:spPr>
      </p:pic>
      <p:pic>
        <p:nvPicPr>
          <p:cNvPr id="10" name="Picture 10"/>
          <p:cNvPicPr>
            <a:picLocks noChangeAspect="1"/>
          </p:cNvPicPr>
          <p:nvPr/>
        </p:nvPicPr>
        <p:blipFill>
          <a:blip r:embed="rId3">
            <a:alphaModFix amt="3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7019676" y="8436300"/>
            <a:ext cx="1963134" cy="2926080"/>
          </a:xfrm>
          <a:prstGeom prst="rect">
            <a:avLst/>
          </a:prstGeom>
        </p:spPr>
      </p:pic>
      <p:pic>
        <p:nvPicPr>
          <p:cNvPr id="11" name="Picture 11"/>
          <p:cNvPicPr>
            <a:picLocks noChangeAspect="1"/>
          </p:cNvPicPr>
          <p:nvPr/>
        </p:nvPicPr>
        <p:blipFill>
          <a:blip r:embed="rId3">
            <a:alphaModFix amt="3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17621" y="8659018"/>
            <a:ext cx="1963134" cy="2926080"/>
          </a:xfrm>
          <a:prstGeom prst="rect">
            <a:avLst/>
          </a:prstGeom>
        </p:spPr>
      </p:pic>
      <p:pic>
        <p:nvPicPr>
          <p:cNvPr id="12" name="Picture 12"/>
          <p:cNvPicPr>
            <a:picLocks noChangeAspect="1"/>
          </p:cNvPicPr>
          <p:nvPr/>
        </p:nvPicPr>
        <p:blipFill>
          <a:blip r:embed="rId3">
            <a:alphaModFix amt="3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7019676" y="-1256340"/>
            <a:ext cx="1963134" cy="2926080"/>
          </a:xfrm>
          <a:prstGeom prst="rect">
            <a:avLst/>
          </a:prstGeom>
        </p:spPr>
      </p:pic>
      <p:sp>
        <p:nvSpPr>
          <p:cNvPr id="13" name="TextBox 13"/>
          <p:cNvSpPr txBox="1"/>
          <p:nvPr/>
        </p:nvSpPr>
        <p:spPr>
          <a:xfrm>
            <a:off x="7374972" y="6533976"/>
            <a:ext cx="3798732" cy="1726837"/>
          </a:xfrm>
          <a:prstGeom prst="rect">
            <a:avLst/>
          </a:prstGeom>
        </p:spPr>
        <p:txBody>
          <a:bodyPr lIns="0" tIns="0" rIns="0" bIns="0" rtlCol="0" anchor="t">
            <a:spAutoFit/>
          </a:bodyPr>
          <a:lstStyle/>
          <a:p>
            <a:pPr marL="298613" lvl="1" indent="-149307" algn="just">
              <a:lnSpc>
                <a:spcPts val="2254"/>
              </a:lnSpc>
              <a:buFont typeface="Arial"/>
              <a:buChar char="•"/>
            </a:pPr>
            <a:r>
              <a:rPr lang="en-US" sz="1383">
                <a:solidFill>
                  <a:srgbClr val="000000"/>
                </a:solidFill>
                <a:latin typeface="Canva Sans"/>
              </a:rPr>
              <a:t>THE HUNGER GAMES</a:t>
            </a:r>
          </a:p>
          <a:p>
            <a:pPr marL="298613" lvl="1" indent="-149307" algn="just">
              <a:lnSpc>
                <a:spcPts val="2254"/>
              </a:lnSpc>
              <a:buFont typeface="Arial"/>
              <a:buChar char="•"/>
            </a:pPr>
            <a:r>
              <a:rPr lang="en-US" sz="1383">
                <a:solidFill>
                  <a:srgbClr val="000000"/>
                </a:solidFill>
                <a:latin typeface="Canva Sans"/>
              </a:rPr>
              <a:t>DIARY OF A WIMPY KID</a:t>
            </a:r>
          </a:p>
          <a:p>
            <a:pPr marL="298613" lvl="1" indent="-149307" algn="just">
              <a:lnSpc>
                <a:spcPts val="2254"/>
              </a:lnSpc>
              <a:buFont typeface="Arial"/>
              <a:buChar char="•"/>
            </a:pPr>
            <a:r>
              <a:rPr lang="en-US" sz="1383">
                <a:solidFill>
                  <a:srgbClr val="000000"/>
                </a:solidFill>
                <a:latin typeface="Canva Sans"/>
              </a:rPr>
              <a:t>THE SUMMER I TURNED PRETTY TRILOGY</a:t>
            </a:r>
          </a:p>
          <a:p>
            <a:pPr marL="298613" lvl="1" indent="-149307" algn="just">
              <a:lnSpc>
                <a:spcPts val="2254"/>
              </a:lnSpc>
              <a:buFont typeface="Arial"/>
              <a:buChar char="•"/>
            </a:pPr>
            <a:r>
              <a:rPr lang="en-US" sz="1383">
                <a:solidFill>
                  <a:srgbClr val="000000"/>
                </a:solidFill>
                <a:latin typeface="Canva Sans"/>
              </a:rPr>
              <a:t>HARRY POTTER</a:t>
            </a:r>
          </a:p>
          <a:p>
            <a:pPr marL="298613" lvl="1" indent="-149307" algn="just">
              <a:lnSpc>
                <a:spcPts val="2254"/>
              </a:lnSpc>
              <a:buFont typeface="Arial"/>
              <a:buChar char="•"/>
            </a:pPr>
            <a:r>
              <a:rPr lang="en-US" sz="1383">
                <a:solidFill>
                  <a:srgbClr val="000000"/>
                </a:solidFill>
                <a:latin typeface="Canva Sans"/>
              </a:rPr>
              <a:t>PERCY JACKSON &amp; THE OLYMPIANS</a:t>
            </a:r>
          </a:p>
          <a:p>
            <a:pPr algn="ctr">
              <a:lnSpc>
                <a:spcPts val="2614"/>
              </a:lnSpc>
            </a:pPr>
            <a:endParaRPr lang="en-US" sz="1383">
              <a:solidFill>
                <a:srgbClr val="000000"/>
              </a:solidFill>
              <a:latin typeface="Canva Sans"/>
            </a:endParaRPr>
          </a:p>
        </p:txBody>
      </p:sp>
      <p:pic>
        <p:nvPicPr>
          <p:cNvPr id="14" name="Picture 14"/>
          <p:cNvPicPr>
            <a:picLocks noChangeAspect="1"/>
          </p:cNvPicPr>
          <p:nvPr/>
        </p:nvPicPr>
        <p:blipFill>
          <a:blip r:embed="rId5"/>
          <a:srcRect/>
          <a:stretch>
            <a:fillRect/>
          </a:stretch>
        </p:blipFill>
        <p:spPr>
          <a:xfrm>
            <a:off x="2426252" y="2931963"/>
            <a:ext cx="5653940" cy="2582839"/>
          </a:xfrm>
          <a:prstGeom prst="rect">
            <a:avLst/>
          </a:prstGeom>
        </p:spPr>
      </p:pic>
      <p:pic>
        <p:nvPicPr>
          <p:cNvPr id="15" name="Picture 15"/>
          <p:cNvPicPr>
            <a:picLocks noChangeAspect="1"/>
          </p:cNvPicPr>
          <p:nvPr/>
        </p:nvPicPr>
        <p:blipFill>
          <a:blip r:embed="rId6"/>
          <a:srcRect r="17483"/>
          <a:stretch>
            <a:fillRect/>
          </a:stretch>
        </p:blipFill>
        <p:spPr>
          <a:xfrm>
            <a:off x="9877840" y="2931963"/>
            <a:ext cx="5676608" cy="2322043"/>
          </a:xfrm>
          <a:prstGeom prst="rect">
            <a:avLst/>
          </a:prstGeom>
        </p:spPr>
      </p:pic>
      <p:sp>
        <p:nvSpPr>
          <p:cNvPr id="16" name="TextBox 16"/>
          <p:cNvSpPr txBox="1"/>
          <p:nvPr/>
        </p:nvSpPr>
        <p:spPr>
          <a:xfrm>
            <a:off x="7124293" y="5669419"/>
            <a:ext cx="4300091" cy="468195"/>
          </a:xfrm>
          <a:prstGeom prst="rect">
            <a:avLst/>
          </a:prstGeom>
        </p:spPr>
        <p:txBody>
          <a:bodyPr lIns="0" tIns="0" rIns="0" bIns="0" rtlCol="0" anchor="t">
            <a:spAutoFit/>
          </a:bodyPr>
          <a:lstStyle/>
          <a:p>
            <a:pPr algn="ctr">
              <a:lnSpc>
                <a:spcPts val="3749"/>
              </a:lnSpc>
              <a:spcBef>
                <a:spcPct val="0"/>
              </a:spcBef>
            </a:pPr>
            <a:r>
              <a:rPr lang="en-US" sz="2884">
                <a:solidFill>
                  <a:srgbClr val="5B4F47"/>
                </a:solidFill>
                <a:latin typeface="Kollektif"/>
              </a:rPr>
              <a:t>Movies currently on the list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DC1A7"/>
        </a:solidFill>
        <a:effectLst/>
      </p:bgPr>
    </p:bg>
    <p:spTree>
      <p:nvGrpSpPr>
        <p:cNvPr id="1" name=""/>
        <p:cNvGrpSpPr/>
        <p:nvPr/>
      </p:nvGrpSpPr>
      <p:grpSpPr>
        <a:xfrm>
          <a:off x="0" y="0"/>
          <a:ext cx="0" cy="0"/>
          <a:chOff x="0" y="0"/>
          <a:chExt cx="0" cy="0"/>
        </a:xfrm>
      </p:grpSpPr>
      <p:grpSp>
        <p:nvGrpSpPr>
          <p:cNvPr id="2" name="Group 2"/>
          <p:cNvGrpSpPr/>
          <p:nvPr/>
        </p:nvGrpSpPr>
        <p:grpSpPr>
          <a:xfrm>
            <a:off x="1865888" y="2679058"/>
            <a:ext cx="4554038" cy="5960317"/>
            <a:chOff x="0" y="0"/>
            <a:chExt cx="3525957" cy="4614767"/>
          </a:xfrm>
        </p:grpSpPr>
        <p:sp>
          <p:nvSpPr>
            <p:cNvPr id="3" name="Freeform 3"/>
            <p:cNvSpPr/>
            <p:nvPr/>
          </p:nvSpPr>
          <p:spPr>
            <a:xfrm>
              <a:off x="0" y="0"/>
              <a:ext cx="3525957" cy="4614767"/>
            </a:xfrm>
            <a:custGeom>
              <a:avLst/>
              <a:gdLst/>
              <a:ahLst/>
              <a:cxnLst/>
              <a:rect l="l" t="t" r="r" b="b"/>
              <a:pathLst>
                <a:path w="3525957" h="4614767">
                  <a:moveTo>
                    <a:pt x="3401497" y="4614767"/>
                  </a:moveTo>
                  <a:lnTo>
                    <a:pt x="124460" y="4614767"/>
                  </a:lnTo>
                  <a:cubicBezTo>
                    <a:pt x="55880" y="4614767"/>
                    <a:pt x="0" y="4558886"/>
                    <a:pt x="0" y="4490307"/>
                  </a:cubicBezTo>
                  <a:lnTo>
                    <a:pt x="0" y="124460"/>
                  </a:lnTo>
                  <a:cubicBezTo>
                    <a:pt x="0" y="55880"/>
                    <a:pt x="55880" y="0"/>
                    <a:pt x="124460" y="0"/>
                  </a:cubicBezTo>
                  <a:lnTo>
                    <a:pt x="3401497" y="0"/>
                  </a:lnTo>
                  <a:cubicBezTo>
                    <a:pt x="3470077" y="0"/>
                    <a:pt x="3525957" y="55880"/>
                    <a:pt x="3525957" y="124460"/>
                  </a:cubicBezTo>
                  <a:lnTo>
                    <a:pt x="3525957" y="4490307"/>
                  </a:lnTo>
                  <a:cubicBezTo>
                    <a:pt x="3525957" y="4558887"/>
                    <a:pt x="3470077" y="4614767"/>
                    <a:pt x="3401497" y="4614767"/>
                  </a:cubicBezTo>
                  <a:close/>
                </a:path>
              </a:pathLst>
            </a:custGeom>
            <a:solidFill>
              <a:srgbClr val="5B4F47"/>
            </a:solidFill>
          </p:spPr>
        </p:sp>
      </p:grpSp>
      <p:grpSp>
        <p:nvGrpSpPr>
          <p:cNvPr id="4" name="Group 4"/>
          <p:cNvGrpSpPr/>
          <p:nvPr/>
        </p:nvGrpSpPr>
        <p:grpSpPr>
          <a:xfrm>
            <a:off x="3612221" y="3221000"/>
            <a:ext cx="1061372" cy="1061372"/>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DDC1A7"/>
            </a:solidFill>
          </p:spPr>
        </p:sp>
      </p:grpSp>
      <p:sp>
        <p:nvSpPr>
          <p:cNvPr id="6" name="TextBox 6"/>
          <p:cNvSpPr txBox="1"/>
          <p:nvPr/>
        </p:nvSpPr>
        <p:spPr>
          <a:xfrm>
            <a:off x="3612221" y="3345731"/>
            <a:ext cx="1061372" cy="678561"/>
          </a:xfrm>
          <a:prstGeom prst="rect">
            <a:avLst/>
          </a:prstGeom>
        </p:spPr>
        <p:txBody>
          <a:bodyPr lIns="0" tIns="0" rIns="0" bIns="0" rtlCol="0" anchor="t">
            <a:spAutoFit/>
          </a:bodyPr>
          <a:lstStyle/>
          <a:p>
            <a:pPr algn="ctr">
              <a:lnSpc>
                <a:spcPts val="5652"/>
              </a:lnSpc>
            </a:pPr>
            <a:r>
              <a:rPr lang="en-US" sz="3600" spc="215">
                <a:solidFill>
                  <a:srgbClr val="5B4F47"/>
                </a:solidFill>
                <a:latin typeface="Kollektif Bold"/>
              </a:rPr>
              <a:t>1</a:t>
            </a:r>
          </a:p>
        </p:txBody>
      </p:sp>
      <p:grpSp>
        <p:nvGrpSpPr>
          <p:cNvPr id="7" name="Group 7"/>
          <p:cNvGrpSpPr/>
          <p:nvPr/>
        </p:nvGrpSpPr>
        <p:grpSpPr>
          <a:xfrm>
            <a:off x="6860509" y="2679058"/>
            <a:ext cx="4554038" cy="5960317"/>
            <a:chOff x="0" y="0"/>
            <a:chExt cx="3525957" cy="4614767"/>
          </a:xfrm>
        </p:grpSpPr>
        <p:sp>
          <p:nvSpPr>
            <p:cNvPr id="8" name="Freeform 8"/>
            <p:cNvSpPr/>
            <p:nvPr/>
          </p:nvSpPr>
          <p:spPr>
            <a:xfrm>
              <a:off x="0" y="0"/>
              <a:ext cx="3525957" cy="4614767"/>
            </a:xfrm>
            <a:custGeom>
              <a:avLst/>
              <a:gdLst/>
              <a:ahLst/>
              <a:cxnLst/>
              <a:rect l="l" t="t" r="r" b="b"/>
              <a:pathLst>
                <a:path w="3525957" h="4614767">
                  <a:moveTo>
                    <a:pt x="3401497" y="4614767"/>
                  </a:moveTo>
                  <a:lnTo>
                    <a:pt x="124460" y="4614767"/>
                  </a:lnTo>
                  <a:cubicBezTo>
                    <a:pt x="55880" y="4614767"/>
                    <a:pt x="0" y="4558886"/>
                    <a:pt x="0" y="4490307"/>
                  </a:cubicBezTo>
                  <a:lnTo>
                    <a:pt x="0" y="124460"/>
                  </a:lnTo>
                  <a:cubicBezTo>
                    <a:pt x="0" y="55880"/>
                    <a:pt x="55880" y="0"/>
                    <a:pt x="124460" y="0"/>
                  </a:cubicBezTo>
                  <a:lnTo>
                    <a:pt x="3401497" y="0"/>
                  </a:lnTo>
                  <a:cubicBezTo>
                    <a:pt x="3470077" y="0"/>
                    <a:pt x="3525957" y="55880"/>
                    <a:pt x="3525957" y="124460"/>
                  </a:cubicBezTo>
                  <a:lnTo>
                    <a:pt x="3525957" y="4490307"/>
                  </a:lnTo>
                  <a:cubicBezTo>
                    <a:pt x="3525957" y="4558887"/>
                    <a:pt x="3470077" y="4614767"/>
                    <a:pt x="3401497" y="4614767"/>
                  </a:cubicBezTo>
                  <a:close/>
                </a:path>
              </a:pathLst>
            </a:custGeom>
            <a:solidFill>
              <a:srgbClr val="5B4F47"/>
            </a:solidFill>
          </p:spPr>
        </p:sp>
      </p:grpSp>
      <p:sp>
        <p:nvSpPr>
          <p:cNvPr id="9" name="TextBox 9"/>
          <p:cNvSpPr txBox="1"/>
          <p:nvPr/>
        </p:nvSpPr>
        <p:spPr>
          <a:xfrm>
            <a:off x="7197931" y="5201445"/>
            <a:ext cx="3879192" cy="2207895"/>
          </a:xfrm>
          <a:prstGeom prst="rect">
            <a:avLst/>
          </a:prstGeom>
        </p:spPr>
        <p:txBody>
          <a:bodyPr lIns="0" tIns="0" rIns="0" bIns="0" rtlCol="0" anchor="t">
            <a:spAutoFit/>
          </a:bodyPr>
          <a:lstStyle/>
          <a:p>
            <a:pPr algn="ctr">
              <a:lnSpc>
                <a:spcPts val="5880"/>
              </a:lnSpc>
            </a:pPr>
            <a:r>
              <a:rPr lang="en-US" sz="4200" spc="252">
                <a:solidFill>
                  <a:srgbClr val="FFFFFF"/>
                </a:solidFill>
                <a:latin typeface="Kollektif Bold"/>
              </a:rPr>
              <a:t>Data was subjective</a:t>
            </a:r>
          </a:p>
          <a:p>
            <a:pPr marL="0" lvl="0" indent="0" algn="ctr">
              <a:lnSpc>
                <a:spcPts val="5880"/>
              </a:lnSpc>
              <a:spcBef>
                <a:spcPct val="0"/>
              </a:spcBef>
            </a:pPr>
            <a:endParaRPr lang="en-US" sz="4200" spc="252">
              <a:solidFill>
                <a:srgbClr val="FFFFFF"/>
              </a:solidFill>
              <a:latin typeface="Kollektif Bold"/>
            </a:endParaRPr>
          </a:p>
        </p:txBody>
      </p:sp>
      <p:grpSp>
        <p:nvGrpSpPr>
          <p:cNvPr id="10" name="Group 10"/>
          <p:cNvGrpSpPr/>
          <p:nvPr/>
        </p:nvGrpSpPr>
        <p:grpSpPr>
          <a:xfrm>
            <a:off x="8606842" y="3221000"/>
            <a:ext cx="1061372" cy="1061372"/>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DDC1A7"/>
            </a:solidFill>
          </p:spPr>
        </p:sp>
      </p:grpSp>
      <p:sp>
        <p:nvSpPr>
          <p:cNvPr id="12" name="TextBox 12"/>
          <p:cNvSpPr txBox="1"/>
          <p:nvPr/>
        </p:nvSpPr>
        <p:spPr>
          <a:xfrm>
            <a:off x="8613314" y="3297625"/>
            <a:ext cx="1061372" cy="671151"/>
          </a:xfrm>
          <a:prstGeom prst="rect">
            <a:avLst/>
          </a:prstGeom>
        </p:spPr>
        <p:txBody>
          <a:bodyPr lIns="0" tIns="0" rIns="0" bIns="0" rtlCol="0" anchor="t">
            <a:spAutoFit/>
          </a:bodyPr>
          <a:lstStyle/>
          <a:p>
            <a:pPr marL="0" lvl="1" indent="0" algn="ctr">
              <a:lnSpc>
                <a:spcPts val="5581"/>
              </a:lnSpc>
              <a:spcBef>
                <a:spcPct val="0"/>
              </a:spcBef>
            </a:pPr>
            <a:r>
              <a:rPr lang="en-US" sz="3554" u="none" spc="213">
                <a:solidFill>
                  <a:srgbClr val="5B4F47"/>
                </a:solidFill>
                <a:latin typeface="Kollektif Bold"/>
              </a:rPr>
              <a:t>2</a:t>
            </a:r>
          </a:p>
        </p:txBody>
      </p:sp>
      <p:grpSp>
        <p:nvGrpSpPr>
          <p:cNvPr id="13" name="Group 13"/>
          <p:cNvGrpSpPr/>
          <p:nvPr/>
        </p:nvGrpSpPr>
        <p:grpSpPr>
          <a:xfrm>
            <a:off x="12043196" y="2679058"/>
            <a:ext cx="4554038" cy="5960317"/>
            <a:chOff x="0" y="0"/>
            <a:chExt cx="3525957" cy="4614767"/>
          </a:xfrm>
        </p:grpSpPr>
        <p:sp>
          <p:nvSpPr>
            <p:cNvPr id="14" name="Freeform 14"/>
            <p:cNvSpPr/>
            <p:nvPr/>
          </p:nvSpPr>
          <p:spPr>
            <a:xfrm>
              <a:off x="0" y="0"/>
              <a:ext cx="3525957" cy="4614767"/>
            </a:xfrm>
            <a:custGeom>
              <a:avLst/>
              <a:gdLst/>
              <a:ahLst/>
              <a:cxnLst/>
              <a:rect l="l" t="t" r="r" b="b"/>
              <a:pathLst>
                <a:path w="3525957" h="4614767">
                  <a:moveTo>
                    <a:pt x="3401497" y="4614767"/>
                  </a:moveTo>
                  <a:lnTo>
                    <a:pt x="124460" y="4614767"/>
                  </a:lnTo>
                  <a:cubicBezTo>
                    <a:pt x="55880" y="4614767"/>
                    <a:pt x="0" y="4558886"/>
                    <a:pt x="0" y="4490307"/>
                  </a:cubicBezTo>
                  <a:lnTo>
                    <a:pt x="0" y="124460"/>
                  </a:lnTo>
                  <a:cubicBezTo>
                    <a:pt x="0" y="55880"/>
                    <a:pt x="55880" y="0"/>
                    <a:pt x="124460" y="0"/>
                  </a:cubicBezTo>
                  <a:lnTo>
                    <a:pt x="3401497" y="0"/>
                  </a:lnTo>
                  <a:cubicBezTo>
                    <a:pt x="3470077" y="0"/>
                    <a:pt x="3525957" y="55880"/>
                    <a:pt x="3525957" y="124460"/>
                  </a:cubicBezTo>
                  <a:lnTo>
                    <a:pt x="3525957" y="4490307"/>
                  </a:lnTo>
                  <a:cubicBezTo>
                    <a:pt x="3525957" y="4558887"/>
                    <a:pt x="3470077" y="4614767"/>
                    <a:pt x="3401497" y="4614767"/>
                  </a:cubicBezTo>
                  <a:close/>
                </a:path>
              </a:pathLst>
            </a:custGeom>
            <a:solidFill>
              <a:srgbClr val="5B4F47"/>
            </a:solidFill>
          </p:spPr>
        </p:sp>
      </p:grpSp>
      <p:sp>
        <p:nvSpPr>
          <p:cNvPr id="15" name="TextBox 15"/>
          <p:cNvSpPr txBox="1"/>
          <p:nvPr/>
        </p:nvSpPr>
        <p:spPr>
          <a:xfrm>
            <a:off x="12205498" y="5201445"/>
            <a:ext cx="3879192" cy="1464945"/>
          </a:xfrm>
          <a:prstGeom prst="rect">
            <a:avLst/>
          </a:prstGeom>
        </p:spPr>
        <p:txBody>
          <a:bodyPr lIns="0" tIns="0" rIns="0" bIns="0" rtlCol="0" anchor="t">
            <a:spAutoFit/>
          </a:bodyPr>
          <a:lstStyle/>
          <a:p>
            <a:pPr marL="0" lvl="0" indent="0" algn="ctr">
              <a:lnSpc>
                <a:spcPts val="5880"/>
              </a:lnSpc>
              <a:spcBef>
                <a:spcPct val="0"/>
              </a:spcBef>
            </a:pPr>
            <a:r>
              <a:rPr lang="en-US" sz="4200" spc="252">
                <a:solidFill>
                  <a:srgbClr val="FFFFFF"/>
                </a:solidFill>
                <a:latin typeface="Kollektif Bold"/>
              </a:rPr>
              <a:t>List is Duplicative</a:t>
            </a:r>
          </a:p>
        </p:txBody>
      </p:sp>
      <p:grpSp>
        <p:nvGrpSpPr>
          <p:cNvPr id="16" name="Group 16"/>
          <p:cNvGrpSpPr/>
          <p:nvPr/>
        </p:nvGrpSpPr>
        <p:grpSpPr>
          <a:xfrm>
            <a:off x="13614408" y="3221000"/>
            <a:ext cx="1061372" cy="1061372"/>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DDC1A7"/>
            </a:solidFill>
          </p:spPr>
        </p:sp>
      </p:grpSp>
      <p:sp>
        <p:nvSpPr>
          <p:cNvPr id="18" name="TextBox 18"/>
          <p:cNvSpPr txBox="1"/>
          <p:nvPr/>
        </p:nvSpPr>
        <p:spPr>
          <a:xfrm>
            <a:off x="13614408" y="3297625"/>
            <a:ext cx="1061372" cy="671151"/>
          </a:xfrm>
          <a:prstGeom prst="rect">
            <a:avLst/>
          </a:prstGeom>
        </p:spPr>
        <p:txBody>
          <a:bodyPr lIns="0" tIns="0" rIns="0" bIns="0" rtlCol="0" anchor="t">
            <a:spAutoFit/>
          </a:bodyPr>
          <a:lstStyle/>
          <a:p>
            <a:pPr marL="0" lvl="1" indent="0" algn="ctr">
              <a:lnSpc>
                <a:spcPts val="5581"/>
              </a:lnSpc>
              <a:spcBef>
                <a:spcPct val="0"/>
              </a:spcBef>
            </a:pPr>
            <a:r>
              <a:rPr lang="en-US" sz="3554" u="none" spc="213">
                <a:solidFill>
                  <a:srgbClr val="5B4F47"/>
                </a:solidFill>
                <a:latin typeface="Kollektif Bold"/>
              </a:rPr>
              <a:t>3</a:t>
            </a:r>
          </a:p>
        </p:txBody>
      </p:sp>
      <p:sp>
        <p:nvSpPr>
          <p:cNvPr id="19" name="TextBox 19"/>
          <p:cNvSpPr txBox="1"/>
          <p:nvPr/>
        </p:nvSpPr>
        <p:spPr>
          <a:xfrm>
            <a:off x="3812522" y="632498"/>
            <a:ext cx="10863257" cy="1238250"/>
          </a:xfrm>
          <a:prstGeom prst="rect">
            <a:avLst/>
          </a:prstGeom>
        </p:spPr>
        <p:txBody>
          <a:bodyPr lIns="0" tIns="0" rIns="0" bIns="0" rtlCol="0" anchor="t">
            <a:spAutoFit/>
          </a:bodyPr>
          <a:lstStyle/>
          <a:p>
            <a:pPr marL="0" lvl="0" indent="0" algn="ctr">
              <a:lnSpc>
                <a:spcPts val="9600"/>
              </a:lnSpc>
              <a:spcBef>
                <a:spcPct val="0"/>
              </a:spcBef>
            </a:pPr>
            <a:r>
              <a:rPr lang="en-US" sz="8000">
                <a:solidFill>
                  <a:srgbClr val="5B4F47"/>
                </a:solidFill>
                <a:latin typeface="Homemade Apple"/>
              </a:rPr>
              <a:t>Challenges</a:t>
            </a:r>
          </a:p>
        </p:txBody>
      </p:sp>
      <p:sp>
        <p:nvSpPr>
          <p:cNvPr id="20" name="TextBox 20"/>
          <p:cNvSpPr txBox="1"/>
          <p:nvPr/>
        </p:nvSpPr>
        <p:spPr>
          <a:xfrm>
            <a:off x="2352667" y="5092983"/>
            <a:ext cx="3879192" cy="2207895"/>
          </a:xfrm>
          <a:prstGeom prst="rect">
            <a:avLst/>
          </a:prstGeom>
        </p:spPr>
        <p:txBody>
          <a:bodyPr lIns="0" tIns="0" rIns="0" bIns="0" rtlCol="0" anchor="t">
            <a:spAutoFit/>
          </a:bodyPr>
          <a:lstStyle/>
          <a:p>
            <a:pPr algn="ctr">
              <a:lnSpc>
                <a:spcPts val="5880"/>
              </a:lnSpc>
            </a:pPr>
            <a:r>
              <a:rPr lang="en-US" sz="4200" spc="252">
                <a:solidFill>
                  <a:srgbClr val="FFFFFF"/>
                </a:solidFill>
                <a:latin typeface="Kollektif Bold"/>
              </a:rPr>
              <a:t>Data doesn't Exists</a:t>
            </a:r>
          </a:p>
          <a:p>
            <a:pPr marL="0" lvl="0" indent="0" algn="ctr">
              <a:lnSpc>
                <a:spcPts val="5880"/>
              </a:lnSpc>
              <a:spcBef>
                <a:spcPct val="0"/>
              </a:spcBef>
            </a:pPr>
            <a:endParaRPr lang="en-US" sz="4200" spc="252">
              <a:solidFill>
                <a:srgbClr val="FFFFFF"/>
              </a:solidFill>
              <a:latin typeface="Kollektif Bo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DC1A7"/>
        </a:solidFill>
        <a:effectLst/>
      </p:bgPr>
    </p:bg>
    <p:spTree>
      <p:nvGrpSpPr>
        <p:cNvPr id="1" name=""/>
        <p:cNvGrpSpPr/>
        <p:nvPr/>
      </p:nvGrpSpPr>
      <p:grpSpPr>
        <a:xfrm>
          <a:off x="0" y="0"/>
          <a:ext cx="0" cy="0"/>
          <a:chOff x="0" y="0"/>
          <a:chExt cx="0" cy="0"/>
        </a:xfrm>
      </p:grpSpPr>
      <p:grpSp>
        <p:nvGrpSpPr>
          <p:cNvPr id="2" name="Group 2"/>
          <p:cNvGrpSpPr/>
          <p:nvPr/>
        </p:nvGrpSpPr>
        <p:grpSpPr>
          <a:xfrm>
            <a:off x="1678116" y="4003543"/>
            <a:ext cx="3388048" cy="4359851"/>
            <a:chOff x="0" y="0"/>
            <a:chExt cx="3133810" cy="4032689"/>
          </a:xfrm>
        </p:grpSpPr>
        <p:sp>
          <p:nvSpPr>
            <p:cNvPr id="3" name="Freeform 3"/>
            <p:cNvSpPr/>
            <p:nvPr/>
          </p:nvSpPr>
          <p:spPr>
            <a:xfrm>
              <a:off x="0" y="0"/>
              <a:ext cx="3133810" cy="4032689"/>
            </a:xfrm>
            <a:custGeom>
              <a:avLst/>
              <a:gdLst/>
              <a:ahLst/>
              <a:cxnLst/>
              <a:rect l="l" t="t" r="r" b="b"/>
              <a:pathLst>
                <a:path w="3133810" h="4032689">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89"/>
                    <a:pt x="3009350" y="4032689"/>
                  </a:cubicBezTo>
                  <a:close/>
                </a:path>
              </a:pathLst>
            </a:custGeom>
            <a:solidFill>
              <a:srgbClr val="5B4F47"/>
            </a:solidFill>
          </p:spPr>
        </p:sp>
      </p:grpSp>
      <p:grpSp>
        <p:nvGrpSpPr>
          <p:cNvPr id="4" name="Group 4"/>
          <p:cNvGrpSpPr/>
          <p:nvPr/>
        </p:nvGrpSpPr>
        <p:grpSpPr>
          <a:xfrm>
            <a:off x="9367993" y="4003543"/>
            <a:ext cx="3388048" cy="4359851"/>
            <a:chOff x="0" y="0"/>
            <a:chExt cx="3133810" cy="4032689"/>
          </a:xfrm>
        </p:grpSpPr>
        <p:sp>
          <p:nvSpPr>
            <p:cNvPr id="5" name="Freeform 5"/>
            <p:cNvSpPr/>
            <p:nvPr/>
          </p:nvSpPr>
          <p:spPr>
            <a:xfrm>
              <a:off x="0" y="0"/>
              <a:ext cx="3133810" cy="4032689"/>
            </a:xfrm>
            <a:custGeom>
              <a:avLst/>
              <a:gdLst/>
              <a:ahLst/>
              <a:cxnLst/>
              <a:rect l="l" t="t" r="r" b="b"/>
              <a:pathLst>
                <a:path w="3133810" h="4032689">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89"/>
                    <a:pt x="3009350" y="4032689"/>
                  </a:cubicBezTo>
                  <a:close/>
                </a:path>
              </a:pathLst>
            </a:custGeom>
            <a:solidFill>
              <a:srgbClr val="5B4F47"/>
            </a:solidFill>
          </p:spPr>
        </p:sp>
      </p:grpSp>
      <p:grpSp>
        <p:nvGrpSpPr>
          <p:cNvPr id="6" name="Group 6"/>
          <p:cNvGrpSpPr/>
          <p:nvPr/>
        </p:nvGrpSpPr>
        <p:grpSpPr>
          <a:xfrm>
            <a:off x="5523364" y="4003543"/>
            <a:ext cx="3388048" cy="4359851"/>
            <a:chOff x="0" y="0"/>
            <a:chExt cx="3133810" cy="4032689"/>
          </a:xfrm>
        </p:grpSpPr>
        <p:sp>
          <p:nvSpPr>
            <p:cNvPr id="7" name="Freeform 7"/>
            <p:cNvSpPr/>
            <p:nvPr/>
          </p:nvSpPr>
          <p:spPr>
            <a:xfrm>
              <a:off x="0" y="0"/>
              <a:ext cx="3133810" cy="4032689"/>
            </a:xfrm>
            <a:custGeom>
              <a:avLst/>
              <a:gdLst/>
              <a:ahLst/>
              <a:cxnLst/>
              <a:rect l="l" t="t" r="r" b="b"/>
              <a:pathLst>
                <a:path w="3133810" h="4032689">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89"/>
                    <a:pt x="3009350" y="4032689"/>
                  </a:cubicBezTo>
                  <a:close/>
                </a:path>
              </a:pathLst>
            </a:custGeom>
            <a:solidFill>
              <a:srgbClr val="5B4F47"/>
            </a:solidFill>
          </p:spPr>
        </p:sp>
      </p:grpSp>
      <p:sp>
        <p:nvSpPr>
          <p:cNvPr id="8" name="TextBox 8"/>
          <p:cNvSpPr txBox="1"/>
          <p:nvPr/>
        </p:nvSpPr>
        <p:spPr>
          <a:xfrm>
            <a:off x="3329344" y="1819930"/>
            <a:ext cx="11629311" cy="1238229"/>
          </a:xfrm>
          <a:prstGeom prst="rect">
            <a:avLst/>
          </a:prstGeom>
        </p:spPr>
        <p:txBody>
          <a:bodyPr lIns="0" tIns="0" rIns="0" bIns="0" rtlCol="0" anchor="t">
            <a:spAutoFit/>
          </a:bodyPr>
          <a:lstStyle/>
          <a:p>
            <a:pPr marL="0" lvl="0" indent="0" algn="just">
              <a:lnSpc>
                <a:spcPts val="9600"/>
              </a:lnSpc>
              <a:spcBef>
                <a:spcPct val="0"/>
              </a:spcBef>
            </a:pPr>
            <a:r>
              <a:rPr lang="en-US" sz="8000">
                <a:solidFill>
                  <a:srgbClr val="5B4F47"/>
                </a:solidFill>
                <a:latin typeface="Homemade Apple"/>
              </a:rPr>
              <a:t>Additional Questions</a:t>
            </a:r>
          </a:p>
        </p:txBody>
      </p:sp>
      <p:sp>
        <p:nvSpPr>
          <p:cNvPr id="9" name="TextBox 9"/>
          <p:cNvSpPr txBox="1"/>
          <p:nvPr/>
        </p:nvSpPr>
        <p:spPr>
          <a:xfrm>
            <a:off x="2036760" y="5086981"/>
            <a:ext cx="2715079" cy="2944709"/>
          </a:xfrm>
          <a:prstGeom prst="rect">
            <a:avLst/>
          </a:prstGeom>
        </p:spPr>
        <p:txBody>
          <a:bodyPr lIns="0" tIns="0" rIns="0" bIns="0" rtlCol="0" anchor="t">
            <a:spAutoFit/>
          </a:bodyPr>
          <a:lstStyle/>
          <a:p>
            <a:pPr marL="0" lvl="0" indent="0" algn="l">
              <a:lnSpc>
                <a:spcPts val="4680"/>
              </a:lnSpc>
              <a:spcBef>
                <a:spcPct val="0"/>
              </a:spcBef>
            </a:pPr>
            <a:r>
              <a:rPr lang="en-US" sz="3600" spc="89">
                <a:solidFill>
                  <a:srgbClr val="FFFFFF"/>
                </a:solidFill>
                <a:latin typeface="Kollektif"/>
              </a:rPr>
              <a:t>Does a best seller affect the success of the movie?</a:t>
            </a:r>
          </a:p>
        </p:txBody>
      </p:sp>
      <p:sp>
        <p:nvSpPr>
          <p:cNvPr id="10" name="TextBox 10"/>
          <p:cNvSpPr txBox="1"/>
          <p:nvPr/>
        </p:nvSpPr>
        <p:spPr>
          <a:xfrm>
            <a:off x="2011980" y="4227311"/>
            <a:ext cx="731749" cy="678561"/>
          </a:xfrm>
          <a:prstGeom prst="rect">
            <a:avLst/>
          </a:prstGeom>
        </p:spPr>
        <p:txBody>
          <a:bodyPr lIns="0" tIns="0" rIns="0" bIns="0" rtlCol="0" anchor="t">
            <a:spAutoFit/>
          </a:bodyPr>
          <a:lstStyle/>
          <a:p>
            <a:pPr marL="0" lvl="1" indent="0">
              <a:lnSpc>
                <a:spcPts val="5652"/>
              </a:lnSpc>
              <a:spcBef>
                <a:spcPct val="0"/>
              </a:spcBef>
            </a:pPr>
            <a:r>
              <a:rPr lang="en-US" sz="3600" u="none" spc="89">
                <a:solidFill>
                  <a:srgbClr val="FFFFFF"/>
                </a:solidFill>
                <a:latin typeface="Kollektif"/>
              </a:rPr>
              <a:t>01</a:t>
            </a:r>
          </a:p>
        </p:txBody>
      </p:sp>
      <p:sp>
        <p:nvSpPr>
          <p:cNvPr id="11" name="TextBox 11"/>
          <p:cNvSpPr txBox="1"/>
          <p:nvPr/>
        </p:nvSpPr>
        <p:spPr>
          <a:xfrm>
            <a:off x="9682188" y="5222110"/>
            <a:ext cx="2715079" cy="2354243"/>
          </a:xfrm>
          <a:prstGeom prst="rect">
            <a:avLst/>
          </a:prstGeom>
        </p:spPr>
        <p:txBody>
          <a:bodyPr lIns="0" tIns="0" rIns="0" bIns="0" rtlCol="0" anchor="t">
            <a:spAutoFit/>
          </a:bodyPr>
          <a:lstStyle/>
          <a:p>
            <a:pPr marL="0" lvl="0" indent="0" algn="l">
              <a:lnSpc>
                <a:spcPts val="4680"/>
              </a:lnSpc>
              <a:spcBef>
                <a:spcPct val="0"/>
              </a:spcBef>
            </a:pPr>
            <a:r>
              <a:rPr lang="en-US" sz="3600" spc="89">
                <a:solidFill>
                  <a:srgbClr val="FFFFFF"/>
                </a:solidFill>
                <a:latin typeface="Kollektif"/>
              </a:rPr>
              <a:t>Who would benefit having this data?</a:t>
            </a:r>
          </a:p>
        </p:txBody>
      </p:sp>
      <p:sp>
        <p:nvSpPr>
          <p:cNvPr id="12" name="TextBox 12"/>
          <p:cNvSpPr txBox="1"/>
          <p:nvPr/>
        </p:nvSpPr>
        <p:spPr>
          <a:xfrm>
            <a:off x="9682188" y="4227311"/>
            <a:ext cx="731749" cy="678561"/>
          </a:xfrm>
          <a:prstGeom prst="rect">
            <a:avLst/>
          </a:prstGeom>
        </p:spPr>
        <p:txBody>
          <a:bodyPr lIns="0" tIns="0" rIns="0" bIns="0" rtlCol="0" anchor="t">
            <a:spAutoFit/>
          </a:bodyPr>
          <a:lstStyle/>
          <a:p>
            <a:pPr marL="0" lvl="1" indent="0">
              <a:lnSpc>
                <a:spcPts val="5652"/>
              </a:lnSpc>
              <a:spcBef>
                <a:spcPct val="0"/>
              </a:spcBef>
            </a:pPr>
            <a:r>
              <a:rPr lang="en-US" sz="3600" u="none" spc="89">
                <a:solidFill>
                  <a:srgbClr val="FFFFFF"/>
                </a:solidFill>
                <a:latin typeface="Kollektif"/>
              </a:rPr>
              <a:t>03</a:t>
            </a:r>
          </a:p>
        </p:txBody>
      </p:sp>
      <p:sp>
        <p:nvSpPr>
          <p:cNvPr id="13" name="TextBox 13"/>
          <p:cNvSpPr txBox="1"/>
          <p:nvPr/>
        </p:nvSpPr>
        <p:spPr>
          <a:xfrm>
            <a:off x="5843289" y="5222110"/>
            <a:ext cx="2715079" cy="2354243"/>
          </a:xfrm>
          <a:prstGeom prst="rect">
            <a:avLst/>
          </a:prstGeom>
        </p:spPr>
        <p:txBody>
          <a:bodyPr lIns="0" tIns="0" rIns="0" bIns="0" rtlCol="0" anchor="t">
            <a:spAutoFit/>
          </a:bodyPr>
          <a:lstStyle/>
          <a:p>
            <a:pPr marL="0" lvl="0" indent="0" algn="l">
              <a:lnSpc>
                <a:spcPts val="4680"/>
              </a:lnSpc>
              <a:spcBef>
                <a:spcPct val="0"/>
              </a:spcBef>
            </a:pPr>
            <a:r>
              <a:rPr lang="en-US" sz="3600" spc="89">
                <a:solidFill>
                  <a:srgbClr val="FFFFFF"/>
                </a:solidFill>
                <a:latin typeface="Kollektif"/>
              </a:rPr>
              <a:t>Does a movie affect the success of a book?</a:t>
            </a:r>
          </a:p>
        </p:txBody>
      </p:sp>
      <p:sp>
        <p:nvSpPr>
          <p:cNvPr id="14" name="TextBox 14"/>
          <p:cNvSpPr txBox="1"/>
          <p:nvPr/>
        </p:nvSpPr>
        <p:spPr>
          <a:xfrm>
            <a:off x="5847084" y="4227311"/>
            <a:ext cx="731749" cy="678561"/>
          </a:xfrm>
          <a:prstGeom prst="rect">
            <a:avLst/>
          </a:prstGeom>
        </p:spPr>
        <p:txBody>
          <a:bodyPr lIns="0" tIns="0" rIns="0" bIns="0" rtlCol="0" anchor="t">
            <a:spAutoFit/>
          </a:bodyPr>
          <a:lstStyle/>
          <a:p>
            <a:pPr marL="0" lvl="1" indent="0">
              <a:lnSpc>
                <a:spcPts val="5652"/>
              </a:lnSpc>
              <a:spcBef>
                <a:spcPct val="0"/>
              </a:spcBef>
            </a:pPr>
            <a:r>
              <a:rPr lang="en-US" sz="3600" u="none" spc="89">
                <a:solidFill>
                  <a:srgbClr val="FFFFFF"/>
                </a:solidFill>
                <a:latin typeface="Kollektif"/>
              </a:rPr>
              <a:t>02</a:t>
            </a:r>
          </a:p>
        </p:txBody>
      </p:sp>
      <p:grpSp>
        <p:nvGrpSpPr>
          <p:cNvPr id="15" name="Group 15"/>
          <p:cNvGrpSpPr/>
          <p:nvPr/>
        </p:nvGrpSpPr>
        <p:grpSpPr>
          <a:xfrm>
            <a:off x="13413187" y="4003543"/>
            <a:ext cx="3388048" cy="4359851"/>
            <a:chOff x="0" y="0"/>
            <a:chExt cx="3133810" cy="4032689"/>
          </a:xfrm>
        </p:grpSpPr>
        <p:sp>
          <p:nvSpPr>
            <p:cNvPr id="16" name="Freeform 16"/>
            <p:cNvSpPr/>
            <p:nvPr/>
          </p:nvSpPr>
          <p:spPr>
            <a:xfrm>
              <a:off x="0" y="0"/>
              <a:ext cx="3133810" cy="4032689"/>
            </a:xfrm>
            <a:custGeom>
              <a:avLst/>
              <a:gdLst/>
              <a:ahLst/>
              <a:cxnLst/>
              <a:rect l="l" t="t" r="r" b="b"/>
              <a:pathLst>
                <a:path w="3133810" h="4032689">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89"/>
                    <a:pt x="3009350" y="4032689"/>
                  </a:cubicBezTo>
                  <a:close/>
                </a:path>
              </a:pathLst>
            </a:custGeom>
            <a:solidFill>
              <a:srgbClr val="5B4F47"/>
            </a:solidFill>
          </p:spPr>
        </p:sp>
      </p:grpSp>
      <p:sp>
        <p:nvSpPr>
          <p:cNvPr id="17" name="TextBox 17"/>
          <p:cNvSpPr txBox="1"/>
          <p:nvPr/>
        </p:nvSpPr>
        <p:spPr>
          <a:xfrm>
            <a:off x="14086157" y="4227311"/>
            <a:ext cx="731749" cy="678561"/>
          </a:xfrm>
          <a:prstGeom prst="rect">
            <a:avLst/>
          </a:prstGeom>
        </p:spPr>
        <p:txBody>
          <a:bodyPr lIns="0" tIns="0" rIns="0" bIns="0" rtlCol="0" anchor="t">
            <a:spAutoFit/>
          </a:bodyPr>
          <a:lstStyle/>
          <a:p>
            <a:pPr marL="0" lvl="1" indent="0">
              <a:lnSpc>
                <a:spcPts val="5652"/>
              </a:lnSpc>
              <a:spcBef>
                <a:spcPct val="0"/>
              </a:spcBef>
            </a:pPr>
            <a:r>
              <a:rPr lang="en-US" sz="3600" spc="89">
                <a:solidFill>
                  <a:srgbClr val="FFFFFF"/>
                </a:solidFill>
                <a:latin typeface="Kollektif"/>
              </a:rPr>
              <a:t>04</a:t>
            </a:r>
          </a:p>
        </p:txBody>
      </p:sp>
      <p:sp>
        <p:nvSpPr>
          <p:cNvPr id="18" name="TextBox 18"/>
          <p:cNvSpPr txBox="1"/>
          <p:nvPr/>
        </p:nvSpPr>
        <p:spPr>
          <a:xfrm>
            <a:off x="13749672" y="5382045"/>
            <a:ext cx="2715079" cy="2354580"/>
          </a:xfrm>
          <a:prstGeom prst="rect">
            <a:avLst/>
          </a:prstGeom>
        </p:spPr>
        <p:txBody>
          <a:bodyPr lIns="0" tIns="0" rIns="0" bIns="0" rtlCol="0" anchor="t">
            <a:spAutoFit/>
          </a:bodyPr>
          <a:lstStyle/>
          <a:p>
            <a:pPr marL="0" lvl="0" indent="0" algn="l">
              <a:lnSpc>
                <a:spcPts val="4680"/>
              </a:lnSpc>
              <a:spcBef>
                <a:spcPct val="0"/>
              </a:spcBef>
            </a:pPr>
            <a:r>
              <a:rPr lang="en-US" sz="3600" spc="89">
                <a:solidFill>
                  <a:srgbClr val="FFFFFF"/>
                </a:solidFill>
                <a:latin typeface="Kollektif"/>
              </a:rPr>
              <a:t>How many platforms do the movies exsist 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DC1A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882785" y="1787424"/>
            <a:ext cx="5650395" cy="6712152"/>
          </a:xfrm>
          <a:prstGeom prst="rect">
            <a:avLst/>
          </a:prstGeom>
        </p:spPr>
      </p:pic>
      <p:sp>
        <p:nvSpPr>
          <p:cNvPr id="3" name="TextBox 3"/>
          <p:cNvSpPr txBox="1"/>
          <p:nvPr/>
        </p:nvSpPr>
        <p:spPr>
          <a:xfrm>
            <a:off x="6533180" y="2079694"/>
            <a:ext cx="11569786" cy="5672559"/>
          </a:xfrm>
          <a:prstGeom prst="rect">
            <a:avLst/>
          </a:prstGeom>
        </p:spPr>
        <p:txBody>
          <a:bodyPr lIns="0" tIns="0" rIns="0" bIns="0" rtlCol="0" anchor="t">
            <a:spAutoFit/>
          </a:bodyPr>
          <a:lstStyle/>
          <a:p>
            <a:pPr algn="ctr">
              <a:lnSpc>
                <a:spcPts val="11264"/>
              </a:lnSpc>
            </a:pPr>
            <a:r>
              <a:rPr lang="en-US" sz="8045">
                <a:solidFill>
                  <a:srgbClr val="745E4D"/>
                </a:solidFill>
                <a:latin typeface="Homemade Apple"/>
              </a:rPr>
              <a:t>All excellent questions for further analysis another day.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DC1A7"/>
        </a:solidFill>
        <a:effectLst/>
      </p:bgPr>
    </p:bg>
    <p:spTree>
      <p:nvGrpSpPr>
        <p:cNvPr id="1" name=""/>
        <p:cNvGrpSpPr/>
        <p:nvPr/>
      </p:nvGrpSpPr>
      <p:grpSpPr>
        <a:xfrm>
          <a:off x="0" y="0"/>
          <a:ext cx="0" cy="0"/>
          <a:chOff x="0" y="0"/>
          <a:chExt cx="0" cy="0"/>
        </a:xfrm>
      </p:grpSpPr>
      <p:sp>
        <p:nvSpPr>
          <p:cNvPr id="2" name="TextBox 2"/>
          <p:cNvSpPr txBox="1"/>
          <p:nvPr/>
        </p:nvSpPr>
        <p:spPr>
          <a:xfrm>
            <a:off x="3331787" y="3242802"/>
            <a:ext cx="11569786" cy="1386309"/>
          </a:xfrm>
          <a:prstGeom prst="rect">
            <a:avLst/>
          </a:prstGeom>
        </p:spPr>
        <p:txBody>
          <a:bodyPr lIns="0" tIns="0" rIns="0" bIns="0" rtlCol="0" anchor="t">
            <a:spAutoFit/>
          </a:bodyPr>
          <a:lstStyle/>
          <a:p>
            <a:pPr algn="ctr">
              <a:lnSpc>
                <a:spcPts val="11264"/>
              </a:lnSpc>
            </a:pPr>
            <a:r>
              <a:rPr lang="en-US" sz="8045">
                <a:solidFill>
                  <a:srgbClr val="745E4D"/>
                </a:solidFill>
                <a:latin typeface="Homemade Apple"/>
              </a:rPr>
              <a:t>Thank you.</a:t>
            </a:r>
          </a:p>
        </p:txBody>
      </p:sp>
      <p:sp>
        <p:nvSpPr>
          <p:cNvPr id="3" name="TextBox 3"/>
          <p:cNvSpPr txBox="1"/>
          <p:nvPr/>
        </p:nvSpPr>
        <p:spPr>
          <a:xfrm>
            <a:off x="2796950" y="6948585"/>
            <a:ext cx="12694099" cy="2635187"/>
          </a:xfrm>
          <a:prstGeom prst="rect">
            <a:avLst/>
          </a:prstGeom>
        </p:spPr>
        <p:txBody>
          <a:bodyPr lIns="0" tIns="0" rIns="0" bIns="0" rtlCol="0" anchor="t">
            <a:spAutoFit/>
          </a:bodyPr>
          <a:lstStyle/>
          <a:p>
            <a:pPr algn="ctr">
              <a:lnSpc>
                <a:spcPts val="7000"/>
              </a:lnSpc>
            </a:pPr>
            <a:r>
              <a:rPr lang="en-US" sz="5000">
                <a:solidFill>
                  <a:srgbClr val="745E4D"/>
                </a:solidFill>
                <a:latin typeface="Homemade Apple"/>
              </a:rPr>
              <a:t>Katie Kobus</a:t>
            </a:r>
          </a:p>
          <a:p>
            <a:pPr algn="ctr">
              <a:lnSpc>
                <a:spcPts val="7000"/>
              </a:lnSpc>
            </a:pPr>
            <a:r>
              <a:rPr lang="en-US" sz="5000">
                <a:solidFill>
                  <a:srgbClr val="745E4D"/>
                </a:solidFill>
                <a:latin typeface="Homemade Apple"/>
              </a:rPr>
              <a:t>Chanelle Toone</a:t>
            </a:r>
          </a:p>
          <a:p>
            <a:pPr algn="ctr">
              <a:lnSpc>
                <a:spcPts val="7000"/>
              </a:lnSpc>
            </a:pPr>
            <a:r>
              <a:rPr lang="en-US" sz="5000">
                <a:solidFill>
                  <a:srgbClr val="745E4D"/>
                </a:solidFill>
                <a:latin typeface="Homemade Apple"/>
              </a:rPr>
              <a:t>Elizabeth Mirabal</a:t>
            </a:r>
          </a:p>
        </p:txBody>
      </p:sp>
      <p:sp>
        <p:nvSpPr>
          <p:cNvPr id="4" name="AutoShape 4"/>
          <p:cNvSpPr/>
          <p:nvPr/>
        </p:nvSpPr>
        <p:spPr>
          <a:xfrm>
            <a:off x="2796950" y="6739607"/>
            <a:ext cx="12694099" cy="0"/>
          </a:xfrm>
          <a:prstGeom prst="line">
            <a:avLst/>
          </a:prstGeom>
          <a:ln w="38100" cap="flat">
            <a:solidFill>
              <a:srgbClr val="5B4F47"/>
            </a:solidFill>
            <a:prstDash val="solid"/>
            <a:headEnd type="none" w="sm" len="sm"/>
            <a:tailEnd type="none" w="sm" len="sm"/>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7F4"/>
        </a:solidFill>
        <a:effectLst/>
      </p:bgPr>
    </p:bg>
    <p:spTree>
      <p:nvGrpSpPr>
        <p:cNvPr id="1" name=""/>
        <p:cNvGrpSpPr/>
        <p:nvPr/>
      </p:nvGrpSpPr>
      <p:grpSpPr>
        <a:xfrm>
          <a:off x="0" y="0"/>
          <a:ext cx="0" cy="0"/>
          <a:chOff x="0" y="0"/>
          <a:chExt cx="0" cy="0"/>
        </a:xfrm>
      </p:grpSpPr>
      <p:sp>
        <p:nvSpPr>
          <p:cNvPr id="2" name="TextBox 2"/>
          <p:cNvSpPr txBox="1"/>
          <p:nvPr/>
        </p:nvSpPr>
        <p:spPr>
          <a:xfrm>
            <a:off x="3499916" y="1790683"/>
            <a:ext cx="10863257" cy="1238250"/>
          </a:xfrm>
          <a:prstGeom prst="rect">
            <a:avLst/>
          </a:prstGeom>
        </p:spPr>
        <p:txBody>
          <a:bodyPr lIns="0" tIns="0" rIns="0" bIns="0" rtlCol="0" anchor="t">
            <a:spAutoFit/>
          </a:bodyPr>
          <a:lstStyle/>
          <a:p>
            <a:pPr marL="0" lvl="0" indent="0" algn="ctr">
              <a:lnSpc>
                <a:spcPts val="9600"/>
              </a:lnSpc>
              <a:spcBef>
                <a:spcPct val="0"/>
              </a:spcBef>
            </a:pPr>
            <a:r>
              <a:rPr lang="en-US" sz="8000">
                <a:solidFill>
                  <a:srgbClr val="5B4F47"/>
                </a:solidFill>
                <a:latin typeface="Homemade Apple"/>
              </a:rPr>
              <a:t>Process</a:t>
            </a:r>
          </a:p>
        </p:txBody>
      </p:sp>
      <p:sp>
        <p:nvSpPr>
          <p:cNvPr id="3" name="TextBox 3"/>
          <p:cNvSpPr txBox="1"/>
          <p:nvPr/>
        </p:nvSpPr>
        <p:spPr>
          <a:xfrm>
            <a:off x="1634798" y="6124554"/>
            <a:ext cx="4580058" cy="605790"/>
          </a:xfrm>
          <a:prstGeom prst="rect">
            <a:avLst/>
          </a:prstGeom>
        </p:spPr>
        <p:txBody>
          <a:bodyPr lIns="0" tIns="0" rIns="0" bIns="0" rtlCol="0" anchor="t">
            <a:spAutoFit/>
          </a:bodyPr>
          <a:lstStyle/>
          <a:p>
            <a:pPr algn="ctr">
              <a:lnSpc>
                <a:spcPts val="4620"/>
              </a:lnSpc>
            </a:pPr>
            <a:r>
              <a:rPr lang="en-US" sz="4200" spc="105">
                <a:solidFill>
                  <a:srgbClr val="5B4F47"/>
                </a:solidFill>
                <a:latin typeface="Kollektif"/>
              </a:rPr>
              <a:t>Data harvesting</a:t>
            </a:r>
          </a:p>
        </p:txBody>
      </p:sp>
      <p:sp>
        <p:nvSpPr>
          <p:cNvPr id="4" name="TextBox 4"/>
          <p:cNvSpPr txBox="1"/>
          <p:nvPr/>
        </p:nvSpPr>
        <p:spPr>
          <a:xfrm>
            <a:off x="6853971" y="6124554"/>
            <a:ext cx="4580058" cy="1186815"/>
          </a:xfrm>
          <a:prstGeom prst="rect">
            <a:avLst/>
          </a:prstGeom>
        </p:spPr>
        <p:txBody>
          <a:bodyPr lIns="0" tIns="0" rIns="0" bIns="0" rtlCol="0" anchor="t">
            <a:spAutoFit/>
          </a:bodyPr>
          <a:lstStyle/>
          <a:p>
            <a:pPr marL="0" lvl="0" indent="0" algn="ctr">
              <a:lnSpc>
                <a:spcPts val="4620"/>
              </a:lnSpc>
              <a:spcBef>
                <a:spcPct val="0"/>
              </a:spcBef>
            </a:pPr>
            <a:r>
              <a:rPr lang="en-US" sz="4200" spc="105">
                <a:solidFill>
                  <a:srgbClr val="5B4F47"/>
                </a:solidFill>
                <a:latin typeface="Kollektif"/>
              </a:rPr>
              <a:t>Compilation of data</a:t>
            </a:r>
          </a:p>
        </p:txBody>
      </p:sp>
      <p:sp>
        <p:nvSpPr>
          <p:cNvPr id="5" name="TextBox 5"/>
          <p:cNvSpPr txBox="1"/>
          <p:nvPr/>
        </p:nvSpPr>
        <p:spPr>
          <a:xfrm>
            <a:off x="12073145" y="6124554"/>
            <a:ext cx="4580058" cy="605790"/>
          </a:xfrm>
          <a:prstGeom prst="rect">
            <a:avLst/>
          </a:prstGeom>
        </p:spPr>
        <p:txBody>
          <a:bodyPr lIns="0" tIns="0" rIns="0" bIns="0" rtlCol="0" anchor="t">
            <a:spAutoFit/>
          </a:bodyPr>
          <a:lstStyle/>
          <a:p>
            <a:pPr marL="0" lvl="0" indent="0" algn="ctr">
              <a:lnSpc>
                <a:spcPts val="4620"/>
              </a:lnSpc>
              <a:spcBef>
                <a:spcPct val="0"/>
              </a:spcBef>
            </a:pPr>
            <a:r>
              <a:rPr lang="en-US" sz="4200" spc="105">
                <a:solidFill>
                  <a:srgbClr val="5B4F47"/>
                </a:solidFill>
                <a:latin typeface="Kollektif"/>
              </a:rPr>
              <a:t>Draw conclusions</a:t>
            </a:r>
          </a:p>
        </p:txBody>
      </p:sp>
      <p:grpSp>
        <p:nvGrpSpPr>
          <p:cNvPr id="6" name="Group 6"/>
          <p:cNvGrpSpPr/>
          <p:nvPr/>
        </p:nvGrpSpPr>
        <p:grpSpPr>
          <a:xfrm>
            <a:off x="3305195" y="4166846"/>
            <a:ext cx="1239263" cy="1239263"/>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BD9479"/>
            </a:solidFill>
          </p:spPr>
        </p:sp>
      </p:grpSp>
      <p:sp>
        <p:nvSpPr>
          <p:cNvPr id="8" name="TextBox 8"/>
          <p:cNvSpPr txBox="1"/>
          <p:nvPr/>
        </p:nvSpPr>
        <p:spPr>
          <a:xfrm>
            <a:off x="3305195" y="4065308"/>
            <a:ext cx="1239263" cy="1204214"/>
          </a:xfrm>
          <a:prstGeom prst="rect">
            <a:avLst/>
          </a:prstGeom>
        </p:spPr>
        <p:txBody>
          <a:bodyPr lIns="0" tIns="0" rIns="0" bIns="0" rtlCol="0" anchor="t">
            <a:spAutoFit/>
          </a:bodyPr>
          <a:lstStyle/>
          <a:p>
            <a:pPr marL="0" lvl="1" indent="0" algn="ctr">
              <a:lnSpc>
                <a:spcPts val="10047"/>
              </a:lnSpc>
              <a:spcBef>
                <a:spcPct val="0"/>
              </a:spcBef>
            </a:pPr>
            <a:r>
              <a:rPr lang="en-US" sz="6399" u="none" spc="383">
                <a:solidFill>
                  <a:srgbClr val="5B4F47"/>
                </a:solidFill>
                <a:latin typeface="Kollektif Bold"/>
              </a:rPr>
              <a:t>1</a:t>
            </a:r>
          </a:p>
        </p:txBody>
      </p:sp>
      <p:grpSp>
        <p:nvGrpSpPr>
          <p:cNvPr id="9" name="Group 9"/>
          <p:cNvGrpSpPr/>
          <p:nvPr/>
        </p:nvGrpSpPr>
        <p:grpSpPr>
          <a:xfrm>
            <a:off x="8524368" y="4166846"/>
            <a:ext cx="1239263" cy="1239263"/>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BD9479"/>
            </a:solidFill>
          </p:spPr>
        </p:sp>
      </p:grpSp>
      <p:sp>
        <p:nvSpPr>
          <p:cNvPr id="11" name="TextBox 11"/>
          <p:cNvSpPr txBox="1"/>
          <p:nvPr/>
        </p:nvSpPr>
        <p:spPr>
          <a:xfrm>
            <a:off x="8524368" y="4065308"/>
            <a:ext cx="1239263" cy="1204214"/>
          </a:xfrm>
          <a:prstGeom prst="rect">
            <a:avLst/>
          </a:prstGeom>
        </p:spPr>
        <p:txBody>
          <a:bodyPr lIns="0" tIns="0" rIns="0" bIns="0" rtlCol="0" anchor="t">
            <a:spAutoFit/>
          </a:bodyPr>
          <a:lstStyle/>
          <a:p>
            <a:pPr marL="0" lvl="1" indent="0" algn="ctr">
              <a:lnSpc>
                <a:spcPts val="10047"/>
              </a:lnSpc>
              <a:spcBef>
                <a:spcPct val="0"/>
              </a:spcBef>
            </a:pPr>
            <a:r>
              <a:rPr lang="en-US" sz="6399" u="none" spc="383">
                <a:solidFill>
                  <a:srgbClr val="5B4F47"/>
                </a:solidFill>
                <a:latin typeface="Kollektif Bold"/>
              </a:rPr>
              <a:t>2</a:t>
            </a:r>
          </a:p>
        </p:txBody>
      </p:sp>
      <p:grpSp>
        <p:nvGrpSpPr>
          <p:cNvPr id="12" name="Group 12"/>
          <p:cNvGrpSpPr/>
          <p:nvPr/>
        </p:nvGrpSpPr>
        <p:grpSpPr>
          <a:xfrm>
            <a:off x="13743542" y="4166846"/>
            <a:ext cx="1239263" cy="1239263"/>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BD9479"/>
            </a:solidFill>
          </p:spPr>
        </p:sp>
      </p:grpSp>
      <p:sp>
        <p:nvSpPr>
          <p:cNvPr id="14" name="TextBox 14"/>
          <p:cNvSpPr txBox="1"/>
          <p:nvPr/>
        </p:nvSpPr>
        <p:spPr>
          <a:xfrm>
            <a:off x="13743542" y="4065308"/>
            <a:ext cx="1239263" cy="1204214"/>
          </a:xfrm>
          <a:prstGeom prst="rect">
            <a:avLst/>
          </a:prstGeom>
        </p:spPr>
        <p:txBody>
          <a:bodyPr lIns="0" tIns="0" rIns="0" bIns="0" rtlCol="0" anchor="t">
            <a:spAutoFit/>
          </a:bodyPr>
          <a:lstStyle/>
          <a:p>
            <a:pPr marL="0" lvl="1" indent="0" algn="ctr">
              <a:lnSpc>
                <a:spcPts val="10047"/>
              </a:lnSpc>
              <a:spcBef>
                <a:spcPct val="0"/>
              </a:spcBef>
            </a:pPr>
            <a:r>
              <a:rPr lang="en-US" sz="6399" u="none" spc="383">
                <a:solidFill>
                  <a:srgbClr val="5B4F47"/>
                </a:solidFill>
                <a:latin typeface="Kollektif Bold"/>
              </a:rPr>
              <a:t>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7F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4298386" y="8903103"/>
            <a:ext cx="3620401" cy="982630"/>
          </a:xfrm>
          <a:prstGeom prst="rect">
            <a:avLst/>
          </a:prstGeom>
        </p:spPr>
      </p:pic>
      <p:pic>
        <p:nvPicPr>
          <p:cNvPr id="3" name="Picture 3"/>
          <p:cNvPicPr>
            <a:picLocks noChangeAspect="1"/>
          </p:cNvPicPr>
          <p:nvPr/>
        </p:nvPicPr>
        <p:blipFill>
          <a:blip r:embed="rId4"/>
          <a:srcRect/>
          <a:stretch>
            <a:fillRect/>
          </a:stretch>
        </p:blipFill>
        <p:spPr>
          <a:xfrm>
            <a:off x="13699093" y="3052040"/>
            <a:ext cx="2963382" cy="2538597"/>
          </a:xfrm>
          <a:prstGeom prst="rect">
            <a:avLst/>
          </a:prstGeom>
        </p:spPr>
      </p:pic>
      <p:pic>
        <p:nvPicPr>
          <p:cNvPr id="4" name="Picture 4"/>
          <p:cNvPicPr>
            <a:picLocks noChangeAspect="1"/>
          </p:cNvPicPr>
          <p:nvPr/>
        </p:nvPicPr>
        <p:blipFill>
          <a:blip r:embed="rId5"/>
          <a:srcRect/>
          <a:stretch>
            <a:fillRect/>
          </a:stretch>
        </p:blipFill>
        <p:spPr>
          <a:xfrm rot="267410">
            <a:off x="10258388" y="750984"/>
            <a:ext cx="3819370" cy="1115900"/>
          </a:xfrm>
          <a:prstGeom prst="rect">
            <a:avLst/>
          </a:prstGeom>
        </p:spPr>
      </p:pic>
      <p:sp>
        <p:nvSpPr>
          <p:cNvPr id="5" name="TextBox 5"/>
          <p:cNvSpPr txBox="1"/>
          <p:nvPr/>
        </p:nvSpPr>
        <p:spPr>
          <a:xfrm>
            <a:off x="1028700" y="2318165"/>
            <a:ext cx="10159773" cy="6440170"/>
          </a:xfrm>
          <a:prstGeom prst="rect">
            <a:avLst/>
          </a:prstGeom>
        </p:spPr>
        <p:txBody>
          <a:bodyPr lIns="0" tIns="0" rIns="0" bIns="0" rtlCol="0" anchor="t">
            <a:spAutoFit/>
          </a:bodyPr>
          <a:lstStyle/>
          <a:p>
            <a:pPr marL="1122679" lvl="1" indent="-561340">
              <a:lnSpc>
                <a:spcPts val="7279"/>
              </a:lnSpc>
              <a:buFont typeface="Arial"/>
              <a:buChar char="•"/>
            </a:pPr>
            <a:r>
              <a:rPr lang="en-US" sz="5199">
                <a:solidFill>
                  <a:srgbClr val="000000"/>
                </a:solidFill>
                <a:latin typeface="Kollektif"/>
              </a:rPr>
              <a:t>Python &amp; Jupyter notebook</a:t>
            </a:r>
          </a:p>
          <a:p>
            <a:pPr marL="1122679" lvl="1" indent="-561340">
              <a:lnSpc>
                <a:spcPts val="7279"/>
              </a:lnSpc>
              <a:buFont typeface="Arial"/>
              <a:buChar char="•"/>
            </a:pPr>
            <a:r>
              <a:rPr lang="en-US" sz="5199">
                <a:solidFill>
                  <a:srgbClr val="000000"/>
                </a:solidFill>
                <a:latin typeface="Kollektif"/>
              </a:rPr>
              <a:t>HTML Web Scrape</a:t>
            </a:r>
          </a:p>
          <a:p>
            <a:pPr marL="1122679" lvl="1" indent="-561340">
              <a:lnSpc>
                <a:spcPts val="7279"/>
              </a:lnSpc>
              <a:buFont typeface="Arial"/>
              <a:buChar char="•"/>
            </a:pPr>
            <a:r>
              <a:rPr lang="en-US" sz="5199">
                <a:solidFill>
                  <a:srgbClr val="000000"/>
                </a:solidFill>
                <a:latin typeface="Kollektif"/>
              </a:rPr>
              <a:t>API Web Scrape</a:t>
            </a:r>
          </a:p>
          <a:p>
            <a:pPr marL="1122679" lvl="1" indent="-561340">
              <a:lnSpc>
                <a:spcPts val="7279"/>
              </a:lnSpc>
              <a:buFont typeface="Arial"/>
              <a:buChar char="•"/>
            </a:pPr>
            <a:r>
              <a:rPr lang="en-US" sz="5199">
                <a:solidFill>
                  <a:srgbClr val="000000"/>
                </a:solidFill>
                <a:latin typeface="Kollektif"/>
              </a:rPr>
              <a:t>Already sourced data (kaggle.com)</a:t>
            </a:r>
          </a:p>
          <a:p>
            <a:pPr marL="1122679" lvl="1" indent="-561340">
              <a:lnSpc>
                <a:spcPts val="7279"/>
              </a:lnSpc>
              <a:buFont typeface="Arial"/>
              <a:buChar char="•"/>
            </a:pPr>
            <a:r>
              <a:rPr lang="en-US" sz="5199">
                <a:solidFill>
                  <a:srgbClr val="000000"/>
                </a:solidFill>
                <a:latin typeface="Kollektif"/>
              </a:rPr>
              <a:t>PostgreSQL</a:t>
            </a:r>
          </a:p>
          <a:p>
            <a:pPr marL="1122679" lvl="1" indent="-561340">
              <a:lnSpc>
                <a:spcPts val="7279"/>
              </a:lnSpc>
              <a:buFont typeface="Arial"/>
              <a:buChar char="•"/>
            </a:pPr>
            <a:r>
              <a:rPr lang="en-US" sz="5199">
                <a:solidFill>
                  <a:srgbClr val="000000"/>
                </a:solidFill>
                <a:latin typeface="Kollektif"/>
              </a:rPr>
              <a:t>Tableau</a:t>
            </a:r>
          </a:p>
        </p:txBody>
      </p:sp>
      <p:pic>
        <p:nvPicPr>
          <p:cNvPr id="6" name="Picture 6"/>
          <p:cNvPicPr>
            <a:picLocks noChangeAspect="1"/>
          </p:cNvPicPr>
          <p:nvPr/>
        </p:nvPicPr>
        <p:blipFill>
          <a:blip r:embed="rId6"/>
          <a:srcRect/>
          <a:stretch>
            <a:fillRect/>
          </a:stretch>
        </p:blipFill>
        <p:spPr>
          <a:xfrm>
            <a:off x="9123962" y="6282519"/>
            <a:ext cx="2193686" cy="1880302"/>
          </a:xfrm>
          <a:prstGeom prst="rect">
            <a:avLst/>
          </a:prstGeom>
        </p:spPr>
      </p:pic>
      <p:sp>
        <p:nvSpPr>
          <p:cNvPr id="7" name="TextBox 7"/>
          <p:cNvSpPr txBox="1"/>
          <p:nvPr/>
        </p:nvSpPr>
        <p:spPr>
          <a:xfrm>
            <a:off x="197463" y="281289"/>
            <a:ext cx="9632337" cy="1654299"/>
          </a:xfrm>
          <a:prstGeom prst="rect">
            <a:avLst/>
          </a:prstGeom>
        </p:spPr>
        <p:txBody>
          <a:bodyPr wrap="square" lIns="0" tIns="0" rIns="0" bIns="0" rtlCol="0" anchor="t">
            <a:spAutoFit/>
          </a:bodyPr>
          <a:lstStyle/>
          <a:p>
            <a:pPr algn="ctr">
              <a:lnSpc>
                <a:spcPts val="12880"/>
              </a:lnSpc>
            </a:pPr>
            <a:r>
              <a:rPr lang="en-US" sz="9200" dirty="0">
                <a:solidFill>
                  <a:srgbClr val="000000"/>
                </a:solidFill>
                <a:latin typeface="Homemade Apple"/>
              </a:rPr>
              <a:t>Methods used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7F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9911548" y="2630317"/>
            <a:ext cx="6751017" cy="5299548"/>
          </a:xfrm>
          <a:prstGeom prst="rect">
            <a:avLst/>
          </a:prstGeom>
        </p:spPr>
      </p:pic>
      <p:sp>
        <p:nvSpPr>
          <p:cNvPr id="3" name="TextBox 3"/>
          <p:cNvSpPr txBox="1"/>
          <p:nvPr/>
        </p:nvSpPr>
        <p:spPr>
          <a:xfrm>
            <a:off x="2333697" y="383262"/>
            <a:ext cx="13919746" cy="1585594"/>
          </a:xfrm>
          <a:prstGeom prst="rect">
            <a:avLst/>
          </a:prstGeom>
        </p:spPr>
        <p:txBody>
          <a:bodyPr lIns="0" tIns="0" rIns="0" bIns="0" rtlCol="0" anchor="t">
            <a:spAutoFit/>
          </a:bodyPr>
          <a:lstStyle/>
          <a:p>
            <a:pPr algn="ctr">
              <a:lnSpc>
                <a:spcPts val="12880"/>
              </a:lnSpc>
            </a:pPr>
            <a:r>
              <a:rPr lang="en-US" sz="9200">
                <a:solidFill>
                  <a:srgbClr val="5B4F47"/>
                </a:solidFill>
                <a:latin typeface="Homemade Apple"/>
              </a:rPr>
              <a:t>What is a Best-seller?</a:t>
            </a:r>
          </a:p>
        </p:txBody>
      </p:sp>
      <p:sp>
        <p:nvSpPr>
          <p:cNvPr id="4" name="TextBox 4"/>
          <p:cNvSpPr txBox="1"/>
          <p:nvPr/>
        </p:nvSpPr>
        <p:spPr>
          <a:xfrm>
            <a:off x="331582" y="2554117"/>
            <a:ext cx="7883855" cy="5819461"/>
          </a:xfrm>
          <a:prstGeom prst="rect">
            <a:avLst/>
          </a:prstGeom>
        </p:spPr>
        <p:txBody>
          <a:bodyPr lIns="0" tIns="0" rIns="0" bIns="0" rtlCol="0" anchor="t">
            <a:spAutoFit/>
          </a:bodyPr>
          <a:lstStyle/>
          <a:p>
            <a:pPr algn="ctr">
              <a:lnSpc>
                <a:spcPts val="4742"/>
              </a:lnSpc>
            </a:pPr>
            <a:r>
              <a:rPr lang="en-US" sz="3387" spc="203">
                <a:solidFill>
                  <a:srgbClr val="5B4F47"/>
                </a:solidFill>
                <a:latin typeface="Kollektif Bold"/>
              </a:rPr>
              <a:t>Bestseller</a:t>
            </a:r>
          </a:p>
          <a:p>
            <a:pPr algn="ctr">
              <a:lnSpc>
                <a:spcPts val="4742"/>
              </a:lnSpc>
            </a:pPr>
            <a:r>
              <a:rPr lang="en-US" sz="3387" spc="203">
                <a:solidFill>
                  <a:srgbClr val="5B4F47"/>
                </a:solidFill>
                <a:latin typeface="Kollektif Bold"/>
                <a:hlinkClick r:id="rId4" tooltip="https://www.merriam-webster.com/dictionary/noun"/>
              </a:rPr>
              <a:t>noun</a:t>
            </a:r>
          </a:p>
          <a:p>
            <a:pPr algn="ctr">
              <a:lnSpc>
                <a:spcPts val="4742"/>
              </a:lnSpc>
            </a:pPr>
            <a:r>
              <a:rPr lang="en-US" sz="3387" spc="203">
                <a:solidFill>
                  <a:srgbClr val="5B4F47"/>
                </a:solidFill>
                <a:latin typeface="Kollektif Bold"/>
              </a:rPr>
              <a:t>best·​sell·​er </a:t>
            </a:r>
            <a:r>
              <a:rPr lang="en-US" sz="3387" u="sng" spc="203">
                <a:solidFill>
                  <a:srgbClr val="5B4F47"/>
                </a:solidFill>
                <a:latin typeface="Kollektif Bold"/>
                <a:hlinkClick r:id="rId5" tooltip="https://www.merriam-webster.com/dictionary/bestseller?pronunciation&amp;lang=en_us&amp;dir=b&amp;file=bests01w"/>
              </a:rPr>
              <a:t>ˈbes(t)-ˈse-lər </a:t>
            </a:r>
          </a:p>
          <a:p>
            <a:pPr algn="ctr">
              <a:lnSpc>
                <a:spcPts val="4322"/>
              </a:lnSpc>
            </a:pPr>
            <a:endParaRPr lang="en-US" sz="3387" u="sng" spc="203">
              <a:solidFill>
                <a:srgbClr val="5B4F47"/>
              </a:solidFill>
              <a:latin typeface="Kollektif Bold"/>
              <a:hlinkClick r:id="rId5" tooltip="https://www.merriam-webster.com/dictionary/bestseller?pronunciation&amp;lang=en_us&amp;dir=b&amp;file=bests01w"/>
            </a:endParaRPr>
          </a:p>
          <a:p>
            <a:pPr algn="ctr">
              <a:lnSpc>
                <a:spcPts val="4322"/>
              </a:lnSpc>
            </a:pPr>
            <a:r>
              <a:rPr lang="en-US" sz="3087" spc="185">
                <a:solidFill>
                  <a:srgbClr val="5B4F47"/>
                </a:solidFill>
                <a:latin typeface="Kollektif Bold"/>
              </a:rPr>
              <a:t>variants or best seller</a:t>
            </a:r>
          </a:p>
          <a:p>
            <a:pPr algn="ctr">
              <a:lnSpc>
                <a:spcPts val="4322"/>
              </a:lnSpc>
            </a:pPr>
            <a:r>
              <a:rPr lang="en-US" sz="3087" spc="185">
                <a:solidFill>
                  <a:srgbClr val="5B4F47"/>
                </a:solidFill>
                <a:latin typeface="Kollektif Bold"/>
              </a:rPr>
              <a:t>pluralbestsellers or best sellers</a:t>
            </a:r>
          </a:p>
          <a:p>
            <a:pPr algn="ctr">
              <a:lnSpc>
                <a:spcPts val="4742"/>
              </a:lnSpc>
            </a:pPr>
            <a:r>
              <a:rPr lang="en-US" sz="3387" spc="203">
                <a:solidFill>
                  <a:srgbClr val="5B4F47"/>
                </a:solidFill>
                <a:latin typeface="Kollektif Bold"/>
              </a:rPr>
              <a:t>: a popular product and especially a book whose sales are among the highest of its class</a:t>
            </a:r>
          </a:p>
          <a:p>
            <a:pPr algn="ctr">
              <a:lnSpc>
                <a:spcPts val="4742"/>
              </a:lnSpc>
            </a:pPr>
            <a:endParaRPr lang="en-US" sz="3387" spc="203">
              <a:solidFill>
                <a:srgbClr val="5B4F47"/>
              </a:solidFill>
              <a:latin typeface="Kollektif Bold"/>
            </a:endParaRPr>
          </a:p>
        </p:txBody>
      </p:sp>
      <p:sp>
        <p:nvSpPr>
          <p:cNvPr id="5" name="TextBox 5"/>
          <p:cNvSpPr txBox="1"/>
          <p:nvPr/>
        </p:nvSpPr>
        <p:spPr>
          <a:xfrm>
            <a:off x="331582" y="8355199"/>
            <a:ext cx="7883855" cy="207645"/>
          </a:xfrm>
          <a:prstGeom prst="rect">
            <a:avLst/>
          </a:prstGeom>
        </p:spPr>
        <p:txBody>
          <a:bodyPr lIns="0" tIns="0" rIns="0" bIns="0" rtlCol="0" anchor="t">
            <a:spAutoFit/>
          </a:bodyPr>
          <a:lstStyle/>
          <a:p>
            <a:pPr marL="0" lvl="0" indent="0" algn="ctr">
              <a:lnSpc>
                <a:spcPts val="1679"/>
              </a:lnSpc>
              <a:spcBef>
                <a:spcPct val="0"/>
              </a:spcBef>
            </a:pPr>
            <a:r>
              <a:rPr lang="en-US" sz="1200" u="none" spc="30">
                <a:solidFill>
                  <a:srgbClr val="5B4F47"/>
                </a:solidFill>
                <a:latin typeface="Kollektif"/>
              </a:rPr>
              <a:t>Garet Book</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DC1A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747981" y="4403314"/>
            <a:ext cx="16792038" cy="2588884"/>
          </a:xfrm>
          <a:prstGeom prst="rect">
            <a:avLst/>
          </a:prstGeom>
        </p:spPr>
      </p:pic>
      <p:grpSp>
        <p:nvGrpSpPr>
          <p:cNvPr id="3" name="Group 3"/>
          <p:cNvGrpSpPr/>
          <p:nvPr/>
        </p:nvGrpSpPr>
        <p:grpSpPr>
          <a:xfrm>
            <a:off x="396159" y="1638300"/>
            <a:ext cx="7000610" cy="1345357"/>
            <a:chOff x="0" y="0"/>
            <a:chExt cx="5420212" cy="1041641"/>
          </a:xfrm>
        </p:grpSpPr>
        <p:sp>
          <p:nvSpPr>
            <p:cNvPr id="4" name="Freeform 4"/>
            <p:cNvSpPr/>
            <p:nvPr/>
          </p:nvSpPr>
          <p:spPr>
            <a:xfrm>
              <a:off x="0" y="0"/>
              <a:ext cx="5420212" cy="1041641"/>
            </a:xfrm>
            <a:custGeom>
              <a:avLst/>
              <a:gdLst/>
              <a:ahLst/>
              <a:cxnLst/>
              <a:rect l="l" t="t" r="r" b="b"/>
              <a:pathLst>
                <a:path w="5420212" h="1041641">
                  <a:moveTo>
                    <a:pt x="5295752" y="1041640"/>
                  </a:moveTo>
                  <a:lnTo>
                    <a:pt x="124460" y="1041640"/>
                  </a:lnTo>
                  <a:cubicBezTo>
                    <a:pt x="55880" y="1041640"/>
                    <a:pt x="0" y="985760"/>
                    <a:pt x="0" y="917180"/>
                  </a:cubicBezTo>
                  <a:lnTo>
                    <a:pt x="0" y="124460"/>
                  </a:lnTo>
                  <a:cubicBezTo>
                    <a:pt x="0" y="55880"/>
                    <a:pt x="55880" y="0"/>
                    <a:pt x="124460" y="0"/>
                  </a:cubicBezTo>
                  <a:lnTo>
                    <a:pt x="5295752" y="0"/>
                  </a:lnTo>
                  <a:cubicBezTo>
                    <a:pt x="5364332" y="0"/>
                    <a:pt x="5420212" y="55880"/>
                    <a:pt x="5420212" y="124460"/>
                  </a:cubicBezTo>
                  <a:lnTo>
                    <a:pt x="5420212" y="917181"/>
                  </a:lnTo>
                  <a:cubicBezTo>
                    <a:pt x="5420212" y="985761"/>
                    <a:pt x="5364332" y="1041641"/>
                    <a:pt x="5295752" y="1041641"/>
                  </a:cubicBezTo>
                  <a:close/>
                </a:path>
              </a:pathLst>
            </a:custGeom>
            <a:solidFill>
              <a:srgbClr val="F77C84">
                <a:alpha val="68627"/>
              </a:srgbClr>
            </a:solidFill>
          </p:spPr>
        </p:sp>
      </p:grpSp>
      <p:sp>
        <p:nvSpPr>
          <p:cNvPr id="5" name="TextBox 5"/>
          <p:cNvSpPr txBox="1"/>
          <p:nvPr/>
        </p:nvSpPr>
        <p:spPr>
          <a:xfrm>
            <a:off x="1471012" y="2000463"/>
            <a:ext cx="4850904" cy="582930"/>
          </a:xfrm>
          <a:prstGeom prst="rect">
            <a:avLst/>
          </a:prstGeom>
        </p:spPr>
        <p:txBody>
          <a:bodyPr lIns="0" tIns="0" rIns="0" bIns="0" rtlCol="0" anchor="t">
            <a:spAutoFit/>
          </a:bodyPr>
          <a:lstStyle/>
          <a:p>
            <a:pPr marL="0" lvl="0" indent="0" algn="l">
              <a:lnSpc>
                <a:spcPts val="4680"/>
              </a:lnSpc>
              <a:spcBef>
                <a:spcPct val="0"/>
              </a:spcBef>
            </a:pPr>
            <a:r>
              <a:rPr lang="en-US" sz="3600" spc="215">
                <a:solidFill>
                  <a:srgbClr val="FFFFFF"/>
                </a:solidFill>
                <a:latin typeface="Gotham Bold"/>
              </a:rPr>
              <a:t>11,128 rows of data</a:t>
            </a:r>
          </a:p>
        </p:txBody>
      </p:sp>
      <p:sp>
        <p:nvSpPr>
          <p:cNvPr id="6" name="TextBox 6"/>
          <p:cNvSpPr txBox="1"/>
          <p:nvPr/>
        </p:nvSpPr>
        <p:spPr>
          <a:xfrm>
            <a:off x="494264" y="400050"/>
            <a:ext cx="8817025" cy="1238250"/>
          </a:xfrm>
          <a:prstGeom prst="rect">
            <a:avLst/>
          </a:prstGeom>
        </p:spPr>
        <p:txBody>
          <a:bodyPr lIns="0" tIns="0" rIns="0" bIns="0" rtlCol="0" anchor="t">
            <a:spAutoFit/>
          </a:bodyPr>
          <a:lstStyle/>
          <a:p>
            <a:pPr marL="0" lvl="0" indent="0" algn="l">
              <a:lnSpc>
                <a:spcPts val="9600"/>
              </a:lnSpc>
              <a:spcBef>
                <a:spcPct val="0"/>
              </a:spcBef>
            </a:pPr>
            <a:r>
              <a:rPr lang="en-US" sz="8000">
                <a:solidFill>
                  <a:srgbClr val="B95D63"/>
                </a:solidFill>
                <a:latin typeface="Homemade Apple"/>
              </a:rPr>
              <a:t>Goodread's Data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DC1A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326274">
            <a:off x="14323269" y="8408946"/>
            <a:ext cx="390965" cy="598972"/>
          </a:xfrm>
          <a:prstGeom prst="rect">
            <a:avLst/>
          </a:prstGeom>
        </p:spPr>
      </p:pic>
      <p:pic>
        <p:nvPicPr>
          <p:cNvPr id="3" name="Picture 3"/>
          <p:cNvPicPr>
            <a:picLocks noChangeAspect="1"/>
          </p:cNvPicPr>
          <p:nvPr/>
        </p:nvPicPr>
        <p:blipFill>
          <a:blip r:embed="rId5"/>
          <a:srcRect/>
          <a:stretch>
            <a:fillRect/>
          </a:stretch>
        </p:blipFill>
        <p:spPr>
          <a:xfrm>
            <a:off x="396693" y="2062571"/>
            <a:ext cx="12609260" cy="5760175"/>
          </a:xfrm>
          <a:prstGeom prst="rect">
            <a:avLst/>
          </a:prstGeom>
        </p:spPr>
      </p:pic>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326274">
            <a:off x="14323269" y="7348036"/>
            <a:ext cx="390965" cy="598972"/>
          </a:xfrm>
          <a:prstGeom prst="rect">
            <a:avLst/>
          </a:prstGeom>
        </p:spPr>
      </p:pic>
      <p:pic>
        <p:nvPicPr>
          <p:cNvPr id="5" name="Picture 5"/>
          <p:cNvPicPr>
            <a:picLocks noChangeAspect="1"/>
          </p:cNvPicPr>
          <p:nvPr/>
        </p:nvPicPr>
        <p:blipFill>
          <a:blip r:embed="rId6"/>
          <a:srcRect/>
          <a:stretch>
            <a:fillRect/>
          </a:stretch>
        </p:blipFill>
        <p:spPr>
          <a:xfrm>
            <a:off x="13698845" y="1665468"/>
            <a:ext cx="3560455" cy="5498183"/>
          </a:xfrm>
          <a:prstGeom prst="rect">
            <a:avLst/>
          </a:prstGeom>
        </p:spPr>
      </p:pic>
      <p:sp>
        <p:nvSpPr>
          <p:cNvPr id="6" name="TextBox 6"/>
          <p:cNvSpPr txBox="1"/>
          <p:nvPr/>
        </p:nvSpPr>
        <p:spPr>
          <a:xfrm>
            <a:off x="-163340" y="169141"/>
            <a:ext cx="18053988" cy="2496313"/>
          </a:xfrm>
          <a:prstGeom prst="rect">
            <a:avLst/>
          </a:prstGeom>
        </p:spPr>
        <p:txBody>
          <a:bodyPr lIns="0" tIns="0" rIns="0" bIns="0" rtlCol="0" anchor="t">
            <a:spAutoFit/>
          </a:bodyPr>
          <a:lstStyle/>
          <a:p>
            <a:pPr algn="ctr">
              <a:lnSpc>
                <a:spcPts val="9932"/>
              </a:lnSpc>
            </a:pPr>
            <a:r>
              <a:rPr lang="en-US" sz="7094">
                <a:solidFill>
                  <a:srgbClr val="5B4F47"/>
                </a:solidFill>
                <a:latin typeface="Homemade Apple"/>
              </a:rPr>
              <a:t>NYT Bestselling books </a:t>
            </a:r>
          </a:p>
          <a:p>
            <a:pPr algn="ctr">
              <a:lnSpc>
                <a:spcPts val="9932"/>
              </a:lnSpc>
            </a:pPr>
            <a:endParaRPr lang="en-US" sz="7094">
              <a:solidFill>
                <a:srgbClr val="5B4F47"/>
              </a:solidFill>
              <a:latin typeface="Homemade Apple"/>
            </a:endParaRPr>
          </a:p>
        </p:txBody>
      </p:sp>
      <p:sp>
        <p:nvSpPr>
          <p:cNvPr id="7" name="TextBox 7"/>
          <p:cNvSpPr txBox="1"/>
          <p:nvPr/>
        </p:nvSpPr>
        <p:spPr>
          <a:xfrm>
            <a:off x="13106400" y="952500"/>
            <a:ext cx="4076700" cy="477951"/>
          </a:xfrm>
          <a:prstGeom prst="rect">
            <a:avLst/>
          </a:prstGeom>
        </p:spPr>
        <p:txBody>
          <a:bodyPr wrap="square" lIns="0" tIns="0" rIns="0" bIns="0" rtlCol="0" anchor="t">
            <a:spAutoFit/>
          </a:bodyPr>
          <a:lstStyle/>
          <a:p>
            <a:pPr algn="ctr">
              <a:lnSpc>
                <a:spcPts val="4228"/>
              </a:lnSpc>
            </a:pPr>
            <a:r>
              <a:rPr lang="en-US" sz="3020" spc="181" dirty="0">
                <a:solidFill>
                  <a:srgbClr val="5B4F47"/>
                </a:solidFill>
                <a:latin typeface="Kollektif Bold"/>
              </a:rPr>
              <a:t>(as of 5/3/2023)</a:t>
            </a:r>
          </a:p>
        </p:txBody>
      </p:sp>
      <p:sp>
        <p:nvSpPr>
          <p:cNvPr id="8" name="TextBox 8"/>
          <p:cNvSpPr txBox="1"/>
          <p:nvPr/>
        </p:nvSpPr>
        <p:spPr>
          <a:xfrm>
            <a:off x="14741736" y="8334619"/>
            <a:ext cx="3354075" cy="680952"/>
          </a:xfrm>
          <a:prstGeom prst="rect">
            <a:avLst/>
          </a:prstGeom>
        </p:spPr>
        <p:txBody>
          <a:bodyPr lIns="0" tIns="0" rIns="0" bIns="0" rtlCol="0" anchor="t">
            <a:spAutoFit/>
          </a:bodyPr>
          <a:lstStyle/>
          <a:p>
            <a:pPr>
              <a:lnSpc>
                <a:spcPts val="2695"/>
              </a:lnSpc>
            </a:pPr>
            <a:r>
              <a:rPr lang="en-US" sz="1925" spc="48">
                <a:solidFill>
                  <a:srgbClr val="5B4F47"/>
                </a:solidFill>
                <a:latin typeface="Kollektif"/>
              </a:rPr>
              <a:t>There are appox 155 Books on</a:t>
            </a:r>
          </a:p>
          <a:p>
            <a:pPr>
              <a:lnSpc>
                <a:spcPts val="2695"/>
              </a:lnSpc>
            </a:pPr>
            <a:r>
              <a:rPr lang="en-US" sz="1925" spc="48">
                <a:solidFill>
                  <a:srgbClr val="5B4F47"/>
                </a:solidFill>
                <a:latin typeface="Kollektif"/>
              </a:rPr>
              <a:t> this list every week</a:t>
            </a:r>
          </a:p>
        </p:txBody>
      </p:sp>
      <p:sp>
        <p:nvSpPr>
          <p:cNvPr id="9" name="TextBox 9"/>
          <p:cNvSpPr txBox="1"/>
          <p:nvPr/>
        </p:nvSpPr>
        <p:spPr>
          <a:xfrm>
            <a:off x="14863223" y="7312758"/>
            <a:ext cx="3232588" cy="972352"/>
          </a:xfrm>
          <a:prstGeom prst="rect">
            <a:avLst/>
          </a:prstGeom>
        </p:spPr>
        <p:txBody>
          <a:bodyPr lIns="0" tIns="0" rIns="0" bIns="0" rtlCol="0" anchor="t">
            <a:spAutoFit/>
          </a:bodyPr>
          <a:lstStyle/>
          <a:p>
            <a:pPr>
              <a:lnSpc>
                <a:spcPts val="2580"/>
              </a:lnSpc>
            </a:pPr>
            <a:r>
              <a:rPr lang="en-US" sz="1843" spc="46">
                <a:solidFill>
                  <a:srgbClr val="5B4F47"/>
                </a:solidFill>
                <a:latin typeface="Kollektif"/>
              </a:rPr>
              <a:t>NYTime bestseller list originated in 1931</a:t>
            </a:r>
          </a:p>
          <a:p>
            <a:pPr>
              <a:lnSpc>
                <a:spcPts val="2580"/>
              </a:lnSpc>
            </a:pPr>
            <a:endParaRPr lang="en-US" sz="1843" spc="46">
              <a:solidFill>
                <a:srgbClr val="5B4F47"/>
              </a:solidFill>
              <a:latin typeface="Kollektif"/>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DC1A7"/>
        </a:solidFill>
        <a:effectLst/>
      </p:bgPr>
    </p:bg>
    <p:spTree>
      <p:nvGrpSpPr>
        <p:cNvPr id="1" name=""/>
        <p:cNvGrpSpPr/>
        <p:nvPr/>
      </p:nvGrpSpPr>
      <p:grpSpPr>
        <a:xfrm>
          <a:off x="0" y="0"/>
          <a:ext cx="0" cy="0"/>
          <a:chOff x="0" y="0"/>
          <a:chExt cx="0" cy="0"/>
        </a:xfrm>
      </p:grpSpPr>
      <p:grpSp>
        <p:nvGrpSpPr>
          <p:cNvPr id="2" name="Group 2"/>
          <p:cNvGrpSpPr/>
          <p:nvPr/>
        </p:nvGrpSpPr>
        <p:grpSpPr>
          <a:xfrm>
            <a:off x="396159" y="1638300"/>
            <a:ext cx="7000610" cy="1345357"/>
            <a:chOff x="0" y="0"/>
            <a:chExt cx="5420212" cy="1041641"/>
          </a:xfrm>
        </p:grpSpPr>
        <p:sp>
          <p:nvSpPr>
            <p:cNvPr id="3" name="Freeform 3"/>
            <p:cNvSpPr/>
            <p:nvPr/>
          </p:nvSpPr>
          <p:spPr>
            <a:xfrm>
              <a:off x="0" y="0"/>
              <a:ext cx="5420212" cy="1041641"/>
            </a:xfrm>
            <a:custGeom>
              <a:avLst/>
              <a:gdLst/>
              <a:ahLst/>
              <a:cxnLst/>
              <a:rect l="l" t="t" r="r" b="b"/>
              <a:pathLst>
                <a:path w="5420212" h="1041641">
                  <a:moveTo>
                    <a:pt x="5295752" y="1041640"/>
                  </a:moveTo>
                  <a:lnTo>
                    <a:pt x="124460" y="1041640"/>
                  </a:lnTo>
                  <a:cubicBezTo>
                    <a:pt x="55880" y="1041640"/>
                    <a:pt x="0" y="985760"/>
                    <a:pt x="0" y="917180"/>
                  </a:cubicBezTo>
                  <a:lnTo>
                    <a:pt x="0" y="124460"/>
                  </a:lnTo>
                  <a:cubicBezTo>
                    <a:pt x="0" y="55880"/>
                    <a:pt x="55880" y="0"/>
                    <a:pt x="124460" y="0"/>
                  </a:cubicBezTo>
                  <a:lnTo>
                    <a:pt x="5295752" y="0"/>
                  </a:lnTo>
                  <a:cubicBezTo>
                    <a:pt x="5364332" y="0"/>
                    <a:pt x="5420212" y="55880"/>
                    <a:pt x="5420212" y="124460"/>
                  </a:cubicBezTo>
                  <a:lnTo>
                    <a:pt x="5420212" y="917181"/>
                  </a:lnTo>
                  <a:cubicBezTo>
                    <a:pt x="5420212" y="985761"/>
                    <a:pt x="5364332" y="1041641"/>
                    <a:pt x="5295752" y="1041641"/>
                  </a:cubicBezTo>
                  <a:close/>
                </a:path>
              </a:pathLst>
            </a:custGeom>
            <a:solidFill>
              <a:srgbClr val="F77C84"/>
            </a:solidFill>
          </p:spPr>
        </p:sp>
      </p:grpSp>
      <p:pic>
        <p:nvPicPr>
          <p:cNvPr id="4" name="Picture 4"/>
          <p:cNvPicPr>
            <a:picLocks noChangeAspect="1"/>
          </p:cNvPicPr>
          <p:nvPr/>
        </p:nvPicPr>
        <p:blipFill>
          <a:blip r:embed="rId3"/>
          <a:srcRect l="93" t="1105" r="373" b="1381"/>
          <a:stretch>
            <a:fillRect/>
          </a:stretch>
        </p:blipFill>
        <p:spPr>
          <a:xfrm>
            <a:off x="391902" y="3865377"/>
            <a:ext cx="13546841" cy="4479748"/>
          </a:xfrm>
          <a:prstGeom prst="rect">
            <a:avLst/>
          </a:prstGeom>
        </p:spPr>
      </p:pic>
      <p:pic>
        <p:nvPicPr>
          <p:cNvPr id="5" name="Picture 5"/>
          <p:cNvPicPr>
            <a:picLocks noChangeAspect="1"/>
          </p:cNvPicPr>
          <p:nvPr/>
        </p:nvPicPr>
        <p:blipFill>
          <a:blip r:embed="rId4"/>
          <a:srcRect l="4004" r="4004"/>
          <a:stretch>
            <a:fillRect/>
          </a:stretch>
        </p:blipFill>
        <p:spPr>
          <a:xfrm>
            <a:off x="13408211" y="477402"/>
            <a:ext cx="4655174" cy="6205929"/>
          </a:xfrm>
          <a:prstGeom prst="rect">
            <a:avLst/>
          </a:prstGeom>
        </p:spPr>
      </p:pic>
      <p:sp>
        <p:nvSpPr>
          <p:cNvPr id="6" name="TextBox 6"/>
          <p:cNvSpPr txBox="1"/>
          <p:nvPr/>
        </p:nvSpPr>
        <p:spPr>
          <a:xfrm>
            <a:off x="539869" y="2000463"/>
            <a:ext cx="6713190" cy="582930"/>
          </a:xfrm>
          <a:prstGeom prst="rect">
            <a:avLst/>
          </a:prstGeom>
        </p:spPr>
        <p:txBody>
          <a:bodyPr lIns="0" tIns="0" rIns="0" bIns="0" rtlCol="0" anchor="t">
            <a:spAutoFit/>
          </a:bodyPr>
          <a:lstStyle/>
          <a:p>
            <a:pPr marL="0" lvl="0" indent="0" algn="l">
              <a:lnSpc>
                <a:spcPts val="4680"/>
              </a:lnSpc>
              <a:spcBef>
                <a:spcPct val="0"/>
              </a:spcBef>
            </a:pPr>
            <a:r>
              <a:rPr lang="en-US" sz="3600" spc="215">
                <a:solidFill>
                  <a:srgbClr val="FFFFFF"/>
                </a:solidFill>
                <a:latin typeface="Gotham Bold"/>
              </a:rPr>
              <a:t>40 Books made to movies</a:t>
            </a:r>
          </a:p>
        </p:txBody>
      </p:sp>
      <p:sp>
        <p:nvSpPr>
          <p:cNvPr id="7" name="TextBox 7"/>
          <p:cNvSpPr txBox="1"/>
          <p:nvPr/>
        </p:nvSpPr>
        <p:spPr>
          <a:xfrm>
            <a:off x="494264" y="400050"/>
            <a:ext cx="8649736" cy="1238250"/>
          </a:xfrm>
          <a:prstGeom prst="rect">
            <a:avLst/>
          </a:prstGeom>
        </p:spPr>
        <p:txBody>
          <a:bodyPr lIns="0" tIns="0" rIns="0" bIns="0" rtlCol="0" anchor="t">
            <a:spAutoFit/>
          </a:bodyPr>
          <a:lstStyle/>
          <a:p>
            <a:pPr marL="0" lvl="0" indent="0" algn="l">
              <a:lnSpc>
                <a:spcPts val="9600"/>
              </a:lnSpc>
              <a:spcBef>
                <a:spcPct val="0"/>
              </a:spcBef>
            </a:pPr>
            <a:r>
              <a:rPr lang="en-US" sz="8000">
                <a:solidFill>
                  <a:srgbClr val="7B3E42"/>
                </a:solidFill>
                <a:latin typeface="Homemade Apple"/>
              </a:rPr>
              <a:t>Reader's Digest</a:t>
            </a:r>
          </a:p>
        </p:txBody>
      </p:sp>
      <p:sp>
        <p:nvSpPr>
          <p:cNvPr id="8" name="TextBox 8"/>
          <p:cNvSpPr txBox="1"/>
          <p:nvPr/>
        </p:nvSpPr>
        <p:spPr>
          <a:xfrm>
            <a:off x="749829" y="8613793"/>
            <a:ext cx="5291584" cy="398779"/>
          </a:xfrm>
          <a:prstGeom prst="rect">
            <a:avLst/>
          </a:prstGeom>
        </p:spPr>
        <p:txBody>
          <a:bodyPr lIns="0" tIns="0" rIns="0" bIns="0" rtlCol="0" anchor="t">
            <a:spAutoFit/>
          </a:bodyPr>
          <a:lstStyle/>
          <a:p>
            <a:pPr marL="496575" lvl="1" indent="-248288" algn="ctr">
              <a:lnSpc>
                <a:spcPts val="3220"/>
              </a:lnSpc>
              <a:buFont typeface="Arial"/>
              <a:buChar char="•"/>
            </a:pPr>
            <a:r>
              <a:rPr lang="en-US" sz="2300">
                <a:solidFill>
                  <a:srgbClr val="000000"/>
                </a:solidFill>
                <a:latin typeface="Glacial Indifference"/>
              </a:rPr>
              <a:t>List was last updated on May 12, 2023</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DC1A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2198" r="2198"/>
          <a:stretch>
            <a:fillRect/>
          </a:stretch>
        </p:blipFill>
        <p:spPr>
          <a:xfrm>
            <a:off x="597441" y="2447925"/>
            <a:ext cx="11467141" cy="4480402"/>
          </a:xfrm>
          <a:prstGeom prst="rect">
            <a:avLst/>
          </a:prstGeom>
        </p:spPr>
      </p:pic>
      <p:pic>
        <p:nvPicPr>
          <p:cNvPr id="3" name="Picture 3"/>
          <p:cNvPicPr>
            <a:picLocks noChangeAspect="1"/>
          </p:cNvPicPr>
          <p:nvPr/>
        </p:nvPicPr>
        <p:blipFill>
          <a:blip r:embed="rId4"/>
          <a:srcRect/>
          <a:stretch>
            <a:fillRect/>
          </a:stretch>
        </p:blipFill>
        <p:spPr>
          <a:xfrm>
            <a:off x="12570901" y="1336666"/>
            <a:ext cx="5275083" cy="7138466"/>
          </a:xfrm>
          <a:prstGeom prst="rect">
            <a:avLst/>
          </a:prstGeom>
        </p:spPr>
      </p:pic>
      <p:sp>
        <p:nvSpPr>
          <p:cNvPr id="4" name="TextBox 4"/>
          <p:cNvSpPr txBox="1"/>
          <p:nvPr/>
        </p:nvSpPr>
        <p:spPr>
          <a:xfrm>
            <a:off x="911766" y="400050"/>
            <a:ext cx="7851234" cy="1238229"/>
          </a:xfrm>
          <a:prstGeom prst="rect">
            <a:avLst/>
          </a:prstGeom>
        </p:spPr>
        <p:txBody>
          <a:bodyPr wrap="square" lIns="0" tIns="0" rIns="0" bIns="0" rtlCol="0" anchor="t">
            <a:spAutoFit/>
          </a:bodyPr>
          <a:lstStyle/>
          <a:p>
            <a:pPr marL="0" lvl="0" indent="0" algn="l">
              <a:lnSpc>
                <a:spcPts val="9600"/>
              </a:lnSpc>
              <a:spcBef>
                <a:spcPct val="0"/>
              </a:spcBef>
            </a:pPr>
            <a:r>
              <a:rPr lang="en-US" sz="8000" dirty="0">
                <a:solidFill>
                  <a:srgbClr val="B95D63"/>
                </a:solidFill>
                <a:latin typeface="Homemade Apple"/>
              </a:rPr>
              <a:t>IMDB Data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DC1A7"/>
        </a:solidFill>
        <a:effectLst/>
      </p:bgPr>
    </p:bg>
    <p:spTree>
      <p:nvGrpSpPr>
        <p:cNvPr id="1" name=""/>
        <p:cNvGrpSpPr/>
        <p:nvPr/>
      </p:nvGrpSpPr>
      <p:grpSpPr>
        <a:xfrm>
          <a:off x="0" y="0"/>
          <a:ext cx="0" cy="0"/>
          <a:chOff x="0" y="0"/>
          <a:chExt cx="0" cy="0"/>
        </a:xfrm>
      </p:grpSpPr>
      <p:grpSp>
        <p:nvGrpSpPr>
          <p:cNvPr id="2" name="Group 2"/>
          <p:cNvGrpSpPr/>
          <p:nvPr/>
        </p:nvGrpSpPr>
        <p:grpSpPr>
          <a:xfrm>
            <a:off x="3062444" y="4390284"/>
            <a:ext cx="13339606" cy="5877666"/>
            <a:chOff x="0" y="0"/>
            <a:chExt cx="17786142" cy="7836888"/>
          </a:xfrm>
        </p:grpSpPr>
        <p:pic>
          <p:nvPicPr>
            <p:cNvPr id="3" name="Picture 3"/>
            <p:cNvPicPr>
              <a:picLocks noChangeAspect="1"/>
            </p:cNvPicPr>
            <p:nvPr/>
          </p:nvPicPr>
          <p:blipFill>
            <a:blip r:embed="rId3"/>
            <a:srcRect t="1773" b="1773"/>
            <a:stretch>
              <a:fillRect/>
            </a:stretch>
          </p:blipFill>
          <p:spPr>
            <a:xfrm>
              <a:off x="0" y="0"/>
              <a:ext cx="17786142" cy="7836888"/>
            </a:xfrm>
            <a:prstGeom prst="rect">
              <a:avLst/>
            </a:prstGeom>
          </p:spPr>
        </p:pic>
      </p:grpSp>
      <p:sp>
        <p:nvSpPr>
          <p:cNvPr id="4" name="AutoShape 4"/>
          <p:cNvSpPr/>
          <p:nvPr/>
        </p:nvSpPr>
        <p:spPr>
          <a:xfrm flipV="1">
            <a:off x="7363127" y="0"/>
            <a:ext cx="0" cy="4342659"/>
          </a:xfrm>
          <a:prstGeom prst="line">
            <a:avLst/>
          </a:prstGeom>
          <a:ln w="47625" cap="flat">
            <a:solidFill>
              <a:srgbClr val="5B4F47"/>
            </a:solidFill>
            <a:prstDash val="solid"/>
            <a:headEnd type="none" w="sm" len="sm"/>
            <a:tailEnd type="none" w="sm" len="sm"/>
          </a:ln>
        </p:spPr>
      </p:sp>
      <p:sp>
        <p:nvSpPr>
          <p:cNvPr id="5" name="AutoShape 5"/>
          <p:cNvSpPr/>
          <p:nvPr/>
        </p:nvSpPr>
        <p:spPr>
          <a:xfrm flipV="1">
            <a:off x="-481501" y="4333134"/>
            <a:ext cx="19251002" cy="0"/>
          </a:xfrm>
          <a:prstGeom prst="line">
            <a:avLst/>
          </a:prstGeom>
          <a:ln w="38100" cap="flat">
            <a:solidFill>
              <a:srgbClr val="5B4F47"/>
            </a:solidFill>
            <a:prstDash val="solid"/>
            <a:headEnd type="none" w="sm" len="sm"/>
            <a:tailEnd type="none" w="sm" len="sm"/>
          </a:ln>
        </p:spPr>
      </p:sp>
      <p:sp>
        <p:nvSpPr>
          <p:cNvPr id="6" name="TextBox 6"/>
          <p:cNvSpPr txBox="1"/>
          <p:nvPr/>
        </p:nvSpPr>
        <p:spPr>
          <a:xfrm>
            <a:off x="7682726" y="619706"/>
            <a:ext cx="9850228" cy="3235148"/>
          </a:xfrm>
          <a:prstGeom prst="rect">
            <a:avLst/>
          </a:prstGeom>
        </p:spPr>
        <p:txBody>
          <a:bodyPr lIns="0" tIns="0" rIns="0" bIns="0" rtlCol="0" anchor="t">
            <a:spAutoFit/>
          </a:bodyPr>
          <a:lstStyle/>
          <a:p>
            <a:pPr algn="ctr">
              <a:lnSpc>
                <a:spcPts val="6331"/>
              </a:lnSpc>
            </a:pPr>
            <a:r>
              <a:rPr lang="en-US" sz="5755" spc="345">
                <a:solidFill>
                  <a:srgbClr val="5B4F47"/>
                </a:solidFill>
                <a:latin typeface="Kollektif Bold"/>
              </a:rPr>
              <a:t>231 - Total </a:t>
            </a:r>
          </a:p>
          <a:p>
            <a:pPr algn="ctr">
              <a:lnSpc>
                <a:spcPts val="6331"/>
              </a:lnSpc>
            </a:pPr>
            <a:r>
              <a:rPr lang="en-US" sz="5755" spc="345">
                <a:solidFill>
                  <a:srgbClr val="5B4F47"/>
                </a:solidFill>
                <a:latin typeface="Kollektif Bold"/>
              </a:rPr>
              <a:t>vs. </a:t>
            </a:r>
          </a:p>
          <a:p>
            <a:pPr algn="ctr">
              <a:lnSpc>
                <a:spcPts val="6331"/>
              </a:lnSpc>
            </a:pPr>
            <a:r>
              <a:rPr lang="en-US" sz="5755" spc="345">
                <a:solidFill>
                  <a:srgbClr val="5B4F47"/>
                </a:solidFill>
                <a:latin typeface="Kollektif Bold"/>
              </a:rPr>
              <a:t>168 New Total,</a:t>
            </a:r>
          </a:p>
          <a:p>
            <a:pPr marL="0" lvl="0" indent="0" algn="ctr">
              <a:lnSpc>
                <a:spcPts val="6331"/>
              </a:lnSpc>
              <a:spcBef>
                <a:spcPct val="0"/>
              </a:spcBef>
            </a:pPr>
            <a:r>
              <a:rPr lang="en-US" sz="5755" spc="345">
                <a:solidFill>
                  <a:srgbClr val="5B4F47"/>
                </a:solidFill>
                <a:latin typeface="Kollektif Bold"/>
              </a:rPr>
              <a:t>After Analyzing</a:t>
            </a:r>
          </a:p>
        </p:txBody>
      </p:sp>
      <p:sp>
        <p:nvSpPr>
          <p:cNvPr id="7" name="TextBox 7"/>
          <p:cNvSpPr txBox="1"/>
          <p:nvPr/>
        </p:nvSpPr>
        <p:spPr>
          <a:xfrm>
            <a:off x="137904" y="305963"/>
            <a:ext cx="8334886" cy="4281422"/>
          </a:xfrm>
          <a:prstGeom prst="rect">
            <a:avLst/>
          </a:prstGeom>
        </p:spPr>
        <p:txBody>
          <a:bodyPr lIns="0" tIns="0" rIns="0" bIns="0" rtlCol="0" anchor="t">
            <a:spAutoFit/>
          </a:bodyPr>
          <a:lstStyle/>
          <a:p>
            <a:pPr marL="438106" lvl="1" indent="-219053">
              <a:lnSpc>
                <a:spcPts val="2637"/>
              </a:lnSpc>
              <a:spcBef>
                <a:spcPct val="0"/>
              </a:spcBef>
              <a:buFont typeface="Arial"/>
              <a:buChar char="•"/>
            </a:pPr>
            <a:r>
              <a:rPr lang="en-US" sz="2029" spc="50">
                <a:solidFill>
                  <a:srgbClr val="5B4F47"/>
                </a:solidFill>
                <a:latin typeface="Kollektif"/>
              </a:rPr>
              <a:t>Combined Print &amp; E-Book Fiction: Approx. 15 books</a:t>
            </a:r>
          </a:p>
          <a:p>
            <a:pPr marL="438106" lvl="1" indent="-219053">
              <a:lnSpc>
                <a:spcPts val="2637"/>
              </a:lnSpc>
              <a:spcBef>
                <a:spcPct val="0"/>
              </a:spcBef>
              <a:buFont typeface="Arial"/>
              <a:buChar char="•"/>
            </a:pPr>
            <a:r>
              <a:rPr lang="en-US" sz="2029" spc="50">
                <a:solidFill>
                  <a:srgbClr val="5B4F47"/>
                </a:solidFill>
                <a:latin typeface="Kollektif"/>
              </a:rPr>
              <a:t>Combined Print &amp; E-Book Nonfiction: Approx. 15 books</a:t>
            </a:r>
          </a:p>
          <a:p>
            <a:pPr marL="438106" lvl="1" indent="-219053">
              <a:lnSpc>
                <a:spcPts val="2637"/>
              </a:lnSpc>
              <a:spcBef>
                <a:spcPct val="0"/>
              </a:spcBef>
              <a:buFont typeface="Arial"/>
              <a:buChar char="•"/>
            </a:pPr>
            <a:r>
              <a:rPr lang="en-US" sz="2029" spc="50">
                <a:solidFill>
                  <a:srgbClr val="5B4F47"/>
                </a:solidFill>
                <a:latin typeface="Kollektif"/>
              </a:rPr>
              <a:t>Hardcover Fiction: Approx. 15 books</a:t>
            </a:r>
          </a:p>
          <a:p>
            <a:pPr marL="438106" lvl="1" indent="-219053">
              <a:lnSpc>
                <a:spcPts val="2637"/>
              </a:lnSpc>
              <a:spcBef>
                <a:spcPct val="0"/>
              </a:spcBef>
              <a:buFont typeface="Arial"/>
              <a:buChar char="•"/>
            </a:pPr>
            <a:r>
              <a:rPr lang="en-US" sz="2029" spc="50">
                <a:solidFill>
                  <a:srgbClr val="5B4F47"/>
                </a:solidFill>
                <a:latin typeface="Kollektif"/>
              </a:rPr>
              <a:t>Hardcover Nonfiction: Approx. 15 books</a:t>
            </a:r>
          </a:p>
          <a:p>
            <a:pPr marL="438106" lvl="1" indent="-219053">
              <a:lnSpc>
                <a:spcPts val="2637"/>
              </a:lnSpc>
              <a:spcBef>
                <a:spcPct val="0"/>
              </a:spcBef>
              <a:buFont typeface="Arial"/>
              <a:buChar char="•"/>
            </a:pPr>
            <a:r>
              <a:rPr lang="en-US" sz="2029" spc="50">
                <a:solidFill>
                  <a:srgbClr val="5B4F47"/>
                </a:solidFill>
                <a:latin typeface="Kollektif"/>
              </a:rPr>
              <a:t>Trade Fiction Paperback: Approx. 15 books</a:t>
            </a:r>
          </a:p>
          <a:p>
            <a:pPr marL="438106" lvl="1" indent="-219053">
              <a:lnSpc>
                <a:spcPts val="2637"/>
              </a:lnSpc>
              <a:spcBef>
                <a:spcPct val="0"/>
              </a:spcBef>
              <a:buFont typeface="Arial"/>
              <a:buChar char="•"/>
            </a:pPr>
            <a:r>
              <a:rPr lang="en-US" sz="2029" spc="50">
                <a:solidFill>
                  <a:srgbClr val="5B4F47"/>
                </a:solidFill>
                <a:latin typeface="Kollektif"/>
              </a:rPr>
              <a:t>Mass Market Paperback: Approx. 20 books</a:t>
            </a:r>
          </a:p>
          <a:p>
            <a:pPr marL="438106" lvl="1" indent="-219053">
              <a:lnSpc>
                <a:spcPts val="2637"/>
              </a:lnSpc>
              <a:spcBef>
                <a:spcPct val="0"/>
              </a:spcBef>
              <a:buFont typeface="Arial"/>
              <a:buChar char="•"/>
            </a:pPr>
            <a:r>
              <a:rPr lang="en-US" sz="2029" spc="50">
                <a:solidFill>
                  <a:srgbClr val="5B4F47"/>
                </a:solidFill>
                <a:latin typeface="Kollektif"/>
              </a:rPr>
              <a:t>Paperback Nonfiction: Approx. 15 books</a:t>
            </a:r>
          </a:p>
          <a:p>
            <a:pPr marL="438106" lvl="1" indent="-219053">
              <a:lnSpc>
                <a:spcPts val="2637"/>
              </a:lnSpc>
              <a:spcBef>
                <a:spcPct val="0"/>
              </a:spcBef>
              <a:buFont typeface="Arial"/>
              <a:buChar char="•"/>
            </a:pPr>
            <a:r>
              <a:rPr lang="en-US" sz="2029" spc="50">
                <a:solidFill>
                  <a:srgbClr val="5B4F47"/>
                </a:solidFill>
                <a:latin typeface="Kollektif"/>
              </a:rPr>
              <a:t>Advice, How-To &amp; Miscellaneous: Approx. 10 books</a:t>
            </a:r>
          </a:p>
          <a:p>
            <a:pPr marL="438106" lvl="1" indent="-219053">
              <a:lnSpc>
                <a:spcPts val="2637"/>
              </a:lnSpc>
              <a:spcBef>
                <a:spcPct val="0"/>
              </a:spcBef>
              <a:buFont typeface="Arial"/>
              <a:buChar char="•"/>
            </a:pPr>
            <a:r>
              <a:rPr lang="en-US" sz="2029" spc="50">
                <a:solidFill>
                  <a:srgbClr val="5B4F47"/>
                </a:solidFill>
                <a:latin typeface="Kollektif"/>
              </a:rPr>
              <a:t>Children's Middle Grade Hardcover: Approx. 5 books</a:t>
            </a:r>
          </a:p>
          <a:p>
            <a:pPr marL="438106" lvl="1" indent="-219053">
              <a:lnSpc>
                <a:spcPts val="2637"/>
              </a:lnSpc>
              <a:spcBef>
                <a:spcPct val="0"/>
              </a:spcBef>
              <a:buFont typeface="Arial"/>
              <a:buChar char="•"/>
            </a:pPr>
            <a:r>
              <a:rPr lang="en-US" sz="2029" spc="50">
                <a:solidFill>
                  <a:srgbClr val="5B4F47"/>
                </a:solidFill>
                <a:latin typeface="Kollektif"/>
              </a:rPr>
              <a:t>Children's Picture Books: Approx. 15 books</a:t>
            </a:r>
          </a:p>
          <a:p>
            <a:pPr marL="438106" lvl="1" indent="-219053">
              <a:lnSpc>
                <a:spcPts val="2637"/>
              </a:lnSpc>
              <a:spcBef>
                <a:spcPct val="0"/>
              </a:spcBef>
              <a:buFont typeface="Arial"/>
              <a:buChar char="•"/>
            </a:pPr>
            <a:r>
              <a:rPr lang="en-US" sz="2029" spc="50">
                <a:solidFill>
                  <a:srgbClr val="5B4F47"/>
                </a:solidFill>
                <a:latin typeface="Kollektif"/>
              </a:rPr>
              <a:t>Children's Series: Approx. 5 books</a:t>
            </a:r>
          </a:p>
          <a:p>
            <a:pPr marL="438106" lvl="1" indent="-219053">
              <a:lnSpc>
                <a:spcPts val="2637"/>
              </a:lnSpc>
              <a:spcBef>
                <a:spcPct val="0"/>
              </a:spcBef>
              <a:buFont typeface="Arial"/>
              <a:buChar char="•"/>
            </a:pPr>
            <a:r>
              <a:rPr lang="en-US" sz="2029" spc="50">
                <a:solidFill>
                  <a:srgbClr val="5B4F47"/>
                </a:solidFill>
                <a:latin typeface="Kollektif"/>
              </a:rPr>
              <a:t>Young Adult Hardcover: Approx. 10 books</a:t>
            </a:r>
          </a:p>
          <a:p>
            <a:pPr>
              <a:lnSpc>
                <a:spcPts val="2237"/>
              </a:lnSpc>
              <a:spcBef>
                <a:spcPct val="0"/>
              </a:spcBef>
            </a:pPr>
            <a:endParaRPr lang="en-US" sz="2029" spc="50">
              <a:solidFill>
                <a:srgbClr val="5B4F47"/>
              </a:solidFill>
              <a:latin typeface="Kollektif"/>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18.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19.png"/></Relationships>
</file>

<file path=ppt/webextensions/_rels/webextension3.xml.rels><?xml version="1.0" encoding="UTF-8" standalone="yes"?>
<Relationships xmlns="http://schemas.openxmlformats.org/package/2006/relationships"><Relationship Id="rId1" Type="http://schemas.openxmlformats.org/officeDocument/2006/relationships/image" Target="../media/image20.png"/></Relationships>
</file>

<file path=ppt/webextensions/webextension1.xml><?xml version="1.0" encoding="utf-8"?>
<we:webextension xmlns:we="http://schemas.microsoft.com/office/webextensions/webextension/2010/11" id="{1C5166CF-80A3-4430-8FF7-606B1B9FFE2E}">
  <we:reference id="wa200004798" version="1.0.1.0" store="en-US" storeType="OMEX"/>
  <we:alternateReferences>
    <we:reference id="WA200004798" version="1.0.1.0" store="WA200004798" storeType="OMEX"/>
  </we:alternateReferences>
  <we:properties>
    <we:property name="embedUrl" value="&quot;\&quot;https://public.tableau.com/views/Bestsellersmadeintomovies/Sheet1\&quot;&quot;"/>
    <we:property name="serverType" value="&quot;\&quot;public\&quot;&quot;"/>
    <we:property name="isInstalled" value="&quot;true&quot;"/>
    <we:property name="filters" value="&quot;[]&quot;"/>
    <we:property name="parameters" value="&quot;[]&quot;"/>
    <we:property name="marks" value="&quot;[]&quot;"/>
    <we:property name="tabs" value="&quot;null&quot;"/>
    <we:property name="toolbar" value="&quot;null&quot;"/>
    <we:property name="embedForm" value="&quot;{\&quot;site\&quot;:\&quot;\&quot;,\&quot;domain\&quot;:\&quot;public.tableau.com\&quot;,\&quot;worksheet\&quot;:\&quot;Sheet1\&quot;,\&quot;dashboard\&quot;:\&quot;Bestsellersmadeintomovies\&quot;,\&quot;tabs\&quot;:true,\&quot;toolbar\&quot;:true}&quot;"/>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202D5EB6-2E92-4D02-980A-875FA8FFE44E}">
  <we:reference id="wa200004798" version="1.0.1.0" store="en-US" storeType="OMEX"/>
  <we:alternateReferences>
    <we:reference id="wa200004798" version="1.0.1.0" store="wa200004798" storeType="OMEX"/>
  </we:alternateReferences>
  <we:properties>
    <we:property name="embedUrl" value="&quot;\&quot;https://public.tableau.com/views/Bookpresentation3/MoviesonBestsellersList\&quot;&quot;"/>
    <we:property name="serverType" value="&quot;\&quot;public\&quot;&quot;"/>
    <we:property name="isInstalled" value="&quot;true&quot;"/>
    <we:property name="filters" value="&quot;[]&quot;"/>
    <we:property name="parameters" value="&quot;[]&quot;"/>
    <we:property name="marks" value="&quot;[]&quot;"/>
    <we:property name="tabs" value="&quot;null&quot;"/>
    <we:property name="toolbar" value="&quot;null&quot;"/>
    <we:property name="embedForm" value="&quot;{\&quot;site\&quot;:\&quot;\&quot;,\&quot;domain\&quot;:\&quot;public.tableau.com\&quot;,\&quot;worksheet\&quot;:\&quot;MoviesonBestsellersList\&quot;,\&quot;dashboard\&quot;:\&quot;Bookpresentation3\&quot;,\&quot;tabs\&quot;:true,\&quot;toolbar\&quot;:true}&quot;"/>
  </we:properties>
  <we:bindings/>
  <we:snapshot xmlns:r="http://schemas.openxmlformats.org/officeDocument/2006/relationships" r:embed="rId1"/>
</we:webextension>
</file>

<file path=ppt/webextensions/webextension3.xml><?xml version="1.0" encoding="utf-8"?>
<we:webextension xmlns:we="http://schemas.microsoft.com/office/webextensions/webextension/2010/11" id="{4F4FF18A-552C-4E4C-8049-E25A7E683BF9}">
  <we:reference id="wa200004798" version="1.0.1.0" store="en-US" storeType="OMEX"/>
  <we:alternateReferences>
    <we:reference id="wa200004798" version="1.0.1.0" store="wa200004798" storeType="OMEX"/>
  </we:alternateReferences>
  <we:properties>
    <we:property name="embedUrl" value="&quot;\&quot;https://public.tableau.com/views/Bookpresentation4/GrossBoxOfficebyAuthor\&quot;&quot;"/>
    <we:property name="serverType" value="&quot;\&quot;public\&quot;&quot;"/>
    <we:property name="isInstalled" value="&quot;true&quot;"/>
    <we:property name="filters" value="&quot;[]&quot;"/>
    <we:property name="parameters" value="&quot;[]&quot;"/>
    <we:property name="marks" value="&quot;[]&quot;"/>
    <we:property name="tabs" value="&quot;null&quot;"/>
    <we:property name="toolbar" value="&quot;null&quot;"/>
    <we:property name="embedForm" value="&quot;{\&quot;site\&quot;:\&quot;\&quot;,\&quot;domain\&quot;:\&quot;public.tableau.com\&quot;,\&quot;worksheet\&quot;:\&quot;GrossBoxOfficebyAuthor\&quot;,\&quot;dashboard\&quot;:\&quot;Bookpresentation4\&quot;,\&quot;tabs\&quot;:true,\&quot;toolbar\&quot;:true}&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93</TotalTime>
  <Words>1220</Words>
  <Application>Microsoft Office PowerPoint</Application>
  <PresentationFormat>Custom</PresentationFormat>
  <Paragraphs>208</Paragraphs>
  <Slides>17</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Kollektif Bold</vt:lpstr>
      <vt:lpstr>Glacial Indifference</vt:lpstr>
      <vt:lpstr>Gotham Bold</vt:lpstr>
      <vt:lpstr>Homemade Apple</vt:lpstr>
      <vt:lpstr>Arial</vt:lpstr>
      <vt:lpstr>Kollektif</vt:lpstr>
      <vt:lpstr>Canva Sans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Make a Talking Presentation</dc:title>
  <cp:lastModifiedBy>Katherine Kobus</cp:lastModifiedBy>
  <cp:revision>2</cp:revision>
  <dcterms:created xsi:type="dcterms:W3CDTF">2006-08-16T00:00:00Z</dcterms:created>
  <dcterms:modified xsi:type="dcterms:W3CDTF">2023-05-19T02:54:07Z</dcterms:modified>
  <dc:identifier>DAFi845SIOg</dc:identifier>
</cp:coreProperties>
</file>

<file path=docProps/thumbnail.jpeg>
</file>